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500" r:id="rId3"/>
    <p:sldId id="506" r:id="rId4"/>
    <p:sldId id="502" r:id="rId5"/>
    <p:sldId id="501" r:id="rId6"/>
    <p:sldId id="503" r:id="rId7"/>
    <p:sldId id="505" r:id="rId8"/>
    <p:sldId id="504" r:id="rId9"/>
    <p:sldId id="264" r:id="rId10"/>
    <p:sldId id="486" r:id="rId11"/>
    <p:sldId id="258" r:id="rId12"/>
    <p:sldId id="490" r:id="rId13"/>
    <p:sldId id="497" r:id="rId14"/>
    <p:sldId id="491" r:id="rId15"/>
    <p:sldId id="492" r:id="rId16"/>
    <p:sldId id="481" r:id="rId17"/>
    <p:sldId id="493" r:id="rId18"/>
    <p:sldId id="498" r:id="rId19"/>
    <p:sldId id="494" r:id="rId20"/>
    <p:sldId id="499" r:id="rId21"/>
    <p:sldId id="495" r:id="rId22"/>
    <p:sldId id="288" r:id="rId23"/>
    <p:sldId id="263" r:id="rId2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725" autoAdjust="0"/>
  </p:normalViewPr>
  <p:slideViewPr>
    <p:cSldViewPr snapToGrid="0" showGuides="1">
      <p:cViewPr varScale="1">
        <p:scale>
          <a:sx n="87" d="100"/>
          <a:sy n="87" d="100"/>
        </p:scale>
        <p:origin x="240" y="90"/>
      </p:cViewPr>
      <p:guideLst>
        <p:guide orient="horz" pos="2183"/>
        <p:guide pos="3840"/>
      </p:guideLst>
    </p:cSldViewPr>
  </p:slideViewPr>
  <p:notesTextViewPr>
    <p:cViewPr>
      <p:scale>
        <a:sx n="3" d="2"/>
        <a:sy n="3" d="2"/>
      </p:scale>
      <p:origin x="0" y="0"/>
    </p:cViewPr>
  </p:notesTextViewPr>
  <p:notesViewPr>
    <p:cSldViewPr snapToGrid="0">
      <p:cViewPr varScale="1">
        <p:scale>
          <a:sx n="81" d="100"/>
          <a:sy n="81" d="100"/>
        </p:scale>
        <p:origin x="20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54DE6-F2BD-48AF-AB92-944E581CA8A1}" type="datetimeFigureOut">
              <a:rPr lang="ko-KR" altLang="en-US" smtClean="0"/>
              <a:t>2022-10-21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57D21-745F-43C1-9FBB-731C76B85479}" type="slidenum">
              <a:rPr lang="ko-KR" altLang="en-US" smtClean="0"/>
              <a:t>‹#›</a:t>
            </a:fld>
            <a:endParaRPr lang="ko-KR" altLang="en-US"/>
          </a:p>
        </p:txBody>
      </p:sp>
    </p:spTree>
    <p:extLst>
      <p:ext uri="{BB962C8B-B14F-4D97-AF65-F5344CB8AC3E}">
        <p14:creationId xmlns:p14="http://schemas.microsoft.com/office/powerpoint/2010/main" val="930220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2</a:t>
            </a:fld>
            <a:endParaRPr lang="ko-KR" altLang="en-US"/>
          </a:p>
        </p:txBody>
      </p:sp>
    </p:spTree>
    <p:extLst>
      <p:ext uri="{BB962C8B-B14F-4D97-AF65-F5344CB8AC3E}">
        <p14:creationId xmlns:p14="http://schemas.microsoft.com/office/powerpoint/2010/main" val="35371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21</a:t>
            </a:fld>
            <a:endParaRPr lang="ko-KR" altLang="en-US"/>
          </a:p>
        </p:txBody>
      </p:sp>
    </p:spTree>
    <p:extLst>
      <p:ext uri="{BB962C8B-B14F-4D97-AF65-F5344CB8AC3E}">
        <p14:creationId xmlns:p14="http://schemas.microsoft.com/office/powerpoint/2010/main" val="306871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6</a:t>
            </a:fld>
            <a:endParaRPr lang="ko-KR" altLang="en-US"/>
          </a:p>
        </p:txBody>
      </p:sp>
    </p:spTree>
    <p:extLst>
      <p:ext uri="{BB962C8B-B14F-4D97-AF65-F5344CB8AC3E}">
        <p14:creationId xmlns:p14="http://schemas.microsoft.com/office/powerpoint/2010/main" val="55071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800" b="0" i="0" u="none" strike="noStrike" baseline="0" dirty="0">
                <a:latin typeface="AdvOTb7819099"/>
              </a:rPr>
              <a:t>While classic approach is based on the AAD properties (Singh–Vaughan Williams classification)</a:t>
            </a:r>
          </a:p>
          <a:p>
            <a:pPr algn="l"/>
            <a:r>
              <a:rPr lang="en-US" altLang="ko-KR" sz="1800" b="0" i="0" u="none" strike="noStrike" baseline="0" dirty="0">
                <a:latin typeface="AdvOTb7819099"/>
              </a:rPr>
              <a:t>with final aim to alter excitability, conduction or automaticity irrespective of the arrhythmia type, the modern AAD therapy is based on discovering the critical components of the arrhythmia and identifying the vulnerable parameter</a:t>
            </a:r>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8</a:t>
            </a:fld>
            <a:endParaRPr lang="ko-KR" altLang="en-US"/>
          </a:p>
        </p:txBody>
      </p:sp>
    </p:spTree>
    <p:extLst>
      <p:ext uri="{BB962C8B-B14F-4D97-AF65-F5344CB8AC3E}">
        <p14:creationId xmlns:p14="http://schemas.microsoft.com/office/powerpoint/2010/main" val="153893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10</a:t>
            </a:fld>
            <a:endParaRPr lang="ko-KR" altLang="en-US"/>
          </a:p>
        </p:txBody>
      </p:sp>
    </p:spTree>
    <p:extLst>
      <p:ext uri="{BB962C8B-B14F-4D97-AF65-F5344CB8AC3E}">
        <p14:creationId xmlns:p14="http://schemas.microsoft.com/office/powerpoint/2010/main" val="244233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11</a:t>
            </a:fld>
            <a:endParaRPr lang="ko-KR" altLang="en-US"/>
          </a:p>
        </p:txBody>
      </p:sp>
    </p:spTree>
    <p:extLst>
      <p:ext uri="{BB962C8B-B14F-4D97-AF65-F5344CB8AC3E}">
        <p14:creationId xmlns:p14="http://schemas.microsoft.com/office/powerpoint/2010/main" val="29169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13</a:t>
            </a:fld>
            <a:endParaRPr lang="ko-KR" altLang="en-US"/>
          </a:p>
        </p:txBody>
      </p:sp>
    </p:spTree>
    <p:extLst>
      <p:ext uri="{BB962C8B-B14F-4D97-AF65-F5344CB8AC3E}">
        <p14:creationId xmlns:p14="http://schemas.microsoft.com/office/powerpoint/2010/main" val="14197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14</a:t>
            </a:fld>
            <a:endParaRPr lang="ko-KR" altLang="en-US"/>
          </a:p>
        </p:txBody>
      </p:sp>
    </p:spTree>
    <p:extLst>
      <p:ext uri="{BB962C8B-B14F-4D97-AF65-F5344CB8AC3E}">
        <p14:creationId xmlns:p14="http://schemas.microsoft.com/office/powerpoint/2010/main" val="308268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18</a:t>
            </a:fld>
            <a:endParaRPr lang="ko-KR" altLang="en-US"/>
          </a:p>
        </p:txBody>
      </p:sp>
    </p:spTree>
    <p:extLst>
      <p:ext uri="{BB962C8B-B14F-4D97-AF65-F5344CB8AC3E}">
        <p14:creationId xmlns:p14="http://schemas.microsoft.com/office/powerpoint/2010/main" val="10172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2F57D21-745F-43C1-9FBB-731C76B85479}" type="slidenum">
              <a:rPr lang="ko-KR" altLang="en-US" smtClean="0"/>
              <a:t>20</a:t>
            </a:fld>
            <a:endParaRPr lang="ko-KR" altLang="en-US"/>
          </a:p>
        </p:txBody>
      </p:sp>
    </p:spTree>
    <p:extLst>
      <p:ext uri="{BB962C8B-B14F-4D97-AF65-F5344CB8AC3E}">
        <p14:creationId xmlns:p14="http://schemas.microsoft.com/office/powerpoint/2010/main" val="2195346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240169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42228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382934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BCCFA6-A184-4E59-AA16-7F1015F70CB8}" type="slidenum">
              <a:rPr lang="ko-KR" altLang="en-US" smtClean="0"/>
              <a:t>‹#›</a:t>
            </a:fld>
            <a:endParaRPr lang="ko-KR" altLang="en-US"/>
          </a:p>
        </p:txBody>
      </p:sp>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80" y="6540020"/>
            <a:ext cx="2737566" cy="288000"/>
          </a:xfrm>
          <a:prstGeom prst="rect">
            <a:avLst/>
          </a:prstGeom>
        </p:spPr>
      </p:pic>
      <p:sp>
        <p:nvSpPr>
          <p:cNvPr id="8" name="직사각형 7">
            <a:extLst>
              <a:ext uri="{FF2B5EF4-FFF2-40B4-BE49-F238E27FC236}">
                <a16:creationId xmlns:a16="http://schemas.microsoft.com/office/drawing/2014/main" id="{C03F61E0-7F3C-4CA6-9F05-8814C0A154CA}"/>
              </a:ext>
            </a:extLst>
          </p:cNvPr>
          <p:cNvSpPr/>
          <p:nvPr userDrawn="1"/>
        </p:nvSpPr>
        <p:spPr>
          <a:xfrm>
            <a:off x="0" y="-8966"/>
            <a:ext cx="12192000" cy="845677"/>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latinLnBrk="1" hangingPunct="1">
              <a:spcBef>
                <a:spcPts val="0"/>
              </a:spcBef>
              <a:spcAft>
                <a:spcPts val="0"/>
              </a:spcAft>
              <a:defRPr/>
            </a:pPr>
            <a:r>
              <a:rPr kumimoji="0" lang="en-US" altLang="ko-KR" sz="2400" b="1" dirty="0">
                <a:solidFill>
                  <a:schemeClr val="tx1"/>
                </a:solidFill>
                <a:latin typeface="Arial" pitchFamily="34" charset="0"/>
                <a:cs typeface="Arial" pitchFamily="34" charset="0"/>
              </a:rPr>
              <a:t>  </a:t>
            </a:r>
            <a:endParaRPr kumimoji="0" lang="ko-KR" altLang="en-US" sz="1800" dirty="0"/>
          </a:p>
        </p:txBody>
      </p:sp>
      <p:sp>
        <p:nvSpPr>
          <p:cNvPr id="9" name="제목 1">
            <a:extLst>
              <a:ext uri="{FF2B5EF4-FFF2-40B4-BE49-F238E27FC236}">
                <a16:creationId xmlns:a16="http://schemas.microsoft.com/office/drawing/2014/main" id="{7D057A7C-42D1-4001-B48E-FA4F714F534C}"/>
              </a:ext>
            </a:extLst>
          </p:cNvPr>
          <p:cNvSpPr>
            <a:spLocks noGrp="1"/>
          </p:cNvSpPr>
          <p:nvPr>
            <p:ph type="title"/>
          </p:nvPr>
        </p:nvSpPr>
        <p:spPr>
          <a:xfrm>
            <a:off x="609600" y="147112"/>
            <a:ext cx="10972800" cy="540018"/>
          </a:xfrm>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altLang="ko-KR" dirty="0"/>
              <a:t>Click to edit Master title style</a:t>
            </a:r>
            <a:endParaRPr lang="ko-KR" altLang="en-US" dirty="0"/>
          </a:p>
        </p:txBody>
      </p:sp>
      <p:sp>
        <p:nvSpPr>
          <p:cNvPr id="10" name="내용 개체 틀 2">
            <a:extLst>
              <a:ext uri="{FF2B5EF4-FFF2-40B4-BE49-F238E27FC236}">
                <a16:creationId xmlns:a16="http://schemas.microsoft.com/office/drawing/2014/main" id="{8671FA0B-A2E8-421C-8A6F-5A9F4C88F480}"/>
              </a:ext>
            </a:extLst>
          </p:cNvPr>
          <p:cNvSpPr>
            <a:spLocks noGrp="1"/>
          </p:cNvSpPr>
          <p:nvPr>
            <p:ph idx="1"/>
          </p:nvPr>
        </p:nvSpPr>
        <p:spPr>
          <a:xfrm>
            <a:off x="609600" y="962309"/>
            <a:ext cx="10972800" cy="5118862"/>
          </a:xfrm>
        </p:spPr>
        <p:txBody>
          <a:bodyPr>
            <a:normAutofit/>
          </a:bodyPr>
          <a:lstStyle>
            <a:lvl1pPr marL="342900" indent="-342900">
              <a:buClr>
                <a:schemeClr val="tx2">
                  <a:lumMod val="60000"/>
                  <a:lumOff val="40000"/>
                </a:schemeClr>
              </a:buClr>
              <a:buFont typeface="Wingdings" pitchFamily="2" charset="2"/>
              <a:buChar char="l"/>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94402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143373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19879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8846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38834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327370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72621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AD8A5CA-A26A-47B9-863C-FA23BED9A9BA}" type="datetimeFigureOut">
              <a:rPr lang="ko-KR" altLang="en-US" smtClean="0"/>
              <a:t>2022-10-21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109996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8A5CA-A26A-47B9-863C-FA23BED9A9BA}" type="datetimeFigureOut">
              <a:rPr lang="ko-KR" altLang="en-US" smtClean="0"/>
              <a:t>2022-10-21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CCFA6-A184-4E59-AA16-7F1015F70CB8}" type="slidenum">
              <a:rPr lang="ko-KR" altLang="en-US" smtClean="0"/>
              <a:t>‹#›</a:t>
            </a:fld>
            <a:endParaRPr lang="ko-KR" altLang="en-US"/>
          </a:p>
        </p:txBody>
      </p:sp>
    </p:spTree>
    <p:extLst>
      <p:ext uri="{BB962C8B-B14F-4D97-AF65-F5344CB8AC3E}">
        <p14:creationId xmlns:p14="http://schemas.microsoft.com/office/powerpoint/2010/main" val="64091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ctrTitle"/>
          </p:nvPr>
        </p:nvSpPr>
        <p:spPr>
          <a:xfrm>
            <a:off x="1524000" y="1393177"/>
            <a:ext cx="9144000" cy="1470025"/>
          </a:xfrm>
        </p:spPr>
        <p:txBody>
          <a:bodyPr>
            <a:noAutofit/>
          </a:bodyPr>
          <a:lstStyle/>
          <a:p>
            <a:pPr>
              <a:lnSpc>
                <a:spcPct val="100000"/>
              </a:lnSpc>
            </a:pPr>
            <a:r>
              <a:rPr lang="en-US" altLang="ko-KR"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Antiarrhythmic</a:t>
            </a:r>
            <a:r>
              <a:rPr lang="en-US" altLang="ko-KR"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Drugs</a:t>
            </a:r>
            <a:endParaRPr lang="ko-KR" altLang="en-US"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부제목 2"/>
          <p:cNvSpPr txBox="1">
            <a:spLocks/>
          </p:cNvSpPr>
          <p:nvPr/>
        </p:nvSpPr>
        <p:spPr>
          <a:xfrm>
            <a:off x="2895600" y="3746090"/>
            <a:ext cx="6400800" cy="1065924"/>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ko-KR" altLang="en-US" sz="2800" b="1" i="0" u="none" strike="noStrike" kern="1200" cap="none" spc="0" normalizeH="0" baseline="0" noProof="0" dirty="0">
                <a:ln>
                  <a:noFill/>
                </a:ln>
                <a:solidFill>
                  <a:schemeClr val="tx1">
                    <a:lumMod val="65000"/>
                    <a:lumOff val="35000"/>
                  </a:schemeClr>
                </a:solidFill>
                <a:effectLst/>
                <a:uLnTx/>
                <a:uFillTx/>
                <a:latin typeface="맑은 고딕"/>
                <a:ea typeface="맑은 고딕" panose="020B0503020000020004" pitchFamily="50" charset="-127"/>
                <a:cs typeface="+mn-cs"/>
              </a:rPr>
              <a:t>서울특별시 보라매병원</a:t>
            </a:r>
            <a:endParaRPr kumimoji="0" lang="en-US" altLang="ko-KR" sz="2800" b="1" i="0" u="none" strike="noStrike" kern="1200" cap="none" spc="0" normalizeH="0" baseline="0" noProof="0" dirty="0">
              <a:ln>
                <a:noFill/>
              </a:ln>
              <a:solidFill>
                <a:schemeClr val="tx1">
                  <a:lumMod val="65000"/>
                  <a:lumOff val="35000"/>
                </a:schemeClr>
              </a:solidFill>
              <a:effectLst/>
              <a:uLnTx/>
              <a:uFillTx/>
              <a:latin typeface="맑은 고딕"/>
              <a:ea typeface="맑은 고딕" panose="020B0503020000020004" pitchFamily="50" charset="-127"/>
              <a:cs typeface="+mn-cs"/>
            </a:endParaRPr>
          </a:p>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ko-KR" altLang="en-US" sz="2800" b="1" i="0" u="none" strike="noStrike" kern="1200" cap="none" spc="0" normalizeH="0" baseline="0" noProof="0" dirty="0" err="1">
                <a:ln>
                  <a:noFill/>
                </a:ln>
                <a:solidFill>
                  <a:schemeClr val="tx1"/>
                </a:solidFill>
                <a:effectLst/>
                <a:uLnTx/>
                <a:uFillTx/>
                <a:latin typeface="맑은 고딕"/>
                <a:ea typeface="맑은 고딕" panose="020B0503020000020004" pitchFamily="50" charset="-127"/>
                <a:cs typeface="+mn-cs"/>
              </a:rPr>
              <a:t>임우현</a:t>
            </a:r>
            <a:r>
              <a:rPr kumimoji="0" lang="en-US" altLang="ko-KR" sz="2800" b="1" i="0" u="none" strike="noStrike" kern="1200" cap="none" spc="0" normalizeH="0" baseline="0" noProof="0" dirty="0">
                <a:ln>
                  <a:noFill/>
                </a:ln>
                <a:solidFill>
                  <a:schemeClr val="tx1"/>
                </a:solidFill>
                <a:effectLst/>
                <a:uLnTx/>
                <a:uFillTx/>
                <a:latin typeface="맑은 고딕"/>
                <a:ea typeface="맑은 고딕" panose="020B0503020000020004" pitchFamily="50" charset="-127"/>
                <a:cs typeface="+mn-cs"/>
              </a:rPr>
              <a:t>, MD</a:t>
            </a:r>
            <a:endParaRPr kumimoji="0" lang="ko-KR" altLang="en-US" sz="2800" b="1" i="0" u="none" strike="noStrike" kern="1200" cap="none" spc="0" normalizeH="0" baseline="0" noProof="0" dirty="0">
              <a:ln>
                <a:noFill/>
              </a:ln>
              <a:solidFill>
                <a:schemeClr val="tx1"/>
              </a:solidFill>
              <a:effectLst/>
              <a:uLnTx/>
              <a:uFillTx/>
              <a:latin typeface="맑은 고딕"/>
              <a:ea typeface="맑은 고딕" panose="020B0503020000020004" pitchFamily="50" charset="-127"/>
              <a:cs typeface="+mn-cs"/>
            </a:endParaRPr>
          </a:p>
        </p:txBody>
      </p:sp>
      <p:sp>
        <p:nvSpPr>
          <p:cNvPr id="2" name="TextBox 1">
            <a:extLst>
              <a:ext uri="{FF2B5EF4-FFF2-40B4-BE49-F238E27FC236}">
                <a16:creationId xmlns:a16="http://schemas.microsoft.com/office/drawing/2014/main" id="{9E0F8C47-34FC-2C9B-BC76-0FF5CD470C24}"/>
              </a:ext>
            </a:extLst>
          </p:cNvPr>
          <p:cNvSpPr txBox="1"/>
          <p:nvPr/>
        </p:nvSpPr>
        <p:spPr>
          <a:xfrm>
            <a:off x="0" y="0"/>
            <a:ext cx="3855543" cy="369332"/>
          </a:xfrm>
          <a:prstGeom prst="rect">
            <a:avLst/>
          </a:prstGeom>
          <a:noFill/>
        </p:spPr>
        <p:txBody>
          <a:bodyPr wrap="none" rtlCol="0">
            <a:spAutoFit/>
          </a:bodyPr>
          <a:lstStyle/>
          <a:p>
            <a:r>
              <a:rPr kumimoji="1" lang="en-US" altLang="ko-KR" dirty="0"/>
              <a:t>2022</a:t>
            </a:r>
            <a:r>
              <a:rPr kumimoji="1" lang="ko-KR" altLang="en-US" dirty="0"/>
              <a:t> </a:t>
            </a:r>
            <a:r>
              <a:rPr kumimoji="1" lang="ko-KR" altLang="en-US" dirty="0" err="1"/>
              <a:t>대한부정맥학회</a:t>
            </a:r>
            <a:r>
              <a:rPr kumimoji="1" lang="ko-KR" altLang="en-US" dirty="0"/>
              <a:t> 추계학술대회</a:t>
            </a:r>
            <a:endParaRPr kumimoji="1" lang="ko-Kore-KR" altLang="en-US" dirty="0"/>
          </a:p>
        </p:txBody>
      </p:sp>
    </p:spTree>
    <p:extLst>
      <p:ext uri="{BB962C8B-B14F-4D97-AF65-F5344CB8AC3E}">
        <p14:creationId xmlns:p14="http://schemas.microsoft.com/office/powerpoint/2010/main" val="254752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FEA872-4AE3-4561-8BC1-5AED7D25404C}"/>
              </a:ext>
            </a:extLst>
          </p:cNvPr>
          <p:cNvSpPr>
            <a:spLocks noGrp="1"/>
          </p:cNvSpPr>
          <p:nvPr>
            <p:ph type="title"/>
          </p:nvPr>
        </p:nvSpPr>
        <p:spPr/>
        <p:txBody>
          <a:bodyPr/>
          <a:lstStyle/>
          <a:p>
            <a:r>
              <a:rPr lang="en-US" altLang="ko-KR" dirty="0"/>
              <a:t>Rhythm Control Strategy in EAST-AFNET 4</a:t>
            </a:r>
            <a:endParaRPr lang="ko-KR" altLang="en-US" dirty="0"/>
          </a:p>
        </p:txBody>
      </p:sp>
      <p:sp>
        <p:nvSpPr>
          <p:cNvPr id="3" name="내용 개체 틀 2">
            <a:extLst>
              <a:ext uri="{FF2B5EF4-FFF2-40B4-BE49-F238E27FC236}">
                <a16:creationId xmlns:a16="http://schemas.microsoft.com/office/drawing/2014/main" id="{1C1EE279-D5A7-41A2-8270-37B29703AC20}"/>
              </a:ext>
            </a:extLst>
          </p:cNvPr>
          <p:cNvSpPr>
            <a:spLocks noGrp="1"/>
          </p:cNvSpPr>
          <p:nvPr>
            <p:ph idx="1"/>
          </p:nvPr>
        </p:nvSpPr>
        <p:spPr/>
        <p:txBody>
          <a:bodyPr/>
          <a:lstStyle/>
          <a:p>
            <a:r>
              <a:rPr lang="en-US" altLang="ko-KR" dirty="0"/>
              <a:t>In the early rhythm control group, </a:t>
            </a:r>
            <a:r>
              <a:rPr lang="en-US" altLang="ko-KR" b="1" dirty="0">
                <a:solidFill>
                  <a:srgbClr val="FF0000"/>
                </a:solidFill>
              </a:rPr>
              <a:t>45.7%</a:t>
            </a:r>
            <a:r>
              <a:rPr lang="en-US" altLang="ko-KR" dirty="0"/>
              <a:t> of patients were treated with antiarrhythmic drugs at 2 years</a:t>
            </a:r>
            <a:endParaRPr lang="ko-KR" altLang="en-US" dirty="0"/>
          </a:p>
        </p:txBody>
      </p:sp>
      <p:pic>
        <p:nvPicPr>
          <p:cNvPr id="2053" name="Picture 5">
            <a:extLst>
              <a:ext uri="{FF2B5EF4-FFF2-40B4-BE49-F238E27FC236}">
                <a16:creationId xmlns:a16="http://schemas.microsoft.com/office/drawing/2014/main" id="{9FD70027-EF94-45E6-9B05-FCBC17C11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94" y="2338098"/>
            <a:ext cx="9934412" cy="38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B2744B-478C-4E8B-B16C-16512207E4AD}"/>
              </a:ext>
            </a:extLst>
          </p:cNvPr>
          <p:cNvSpPr txBox="1"/>
          <p:nvPr/>
        </p:nvSpPr>
        <p:spPr>
          <a:xfrm>
            <a:off x="1217285" y="1961535"/>
            <a:ext cx="3782419" cy="369332"/>
          </a:xfrm>
          <a:prstGeom prst="rect">
            <a:avLst/>
          </a:prstGeom>
          <a:noFill/>
        </p:spPr>
        <p:txBody>
          <a:bodyPr wrap="square" rtlCol="0">
            <a:spAutoFit/>
          </a:bodyPr>
          <a:lstStyle/>
          <a:p>
            <a:pPr algn="ctr"/>
            <a:r>
              <a:rPr lang="en-US" altLang="ko-KR" b="1" dirty="0">
                <a:latin typeface="Arial" panose="020B0604020202020204" pitchFamily="34" charset="0"/>
                <a:cs typeface="Arial" panose="020B0604020202020204" pitchFamily="34" charset="0"/>
              </a:rPr>
              <a:t>Early Rhythm Control</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D3EAA05-EF86-4B17-8A3B-012856705DE1}"/>
              </a:ext>
            </a:extLst>
          </p:cNvPr>
          <p:cNvSpPr txBox="1"/>
          <p:nvPr/>
        </p:nvSpPr>
        <p:spPr>
          <a:xfrm>
            <a:off x="5147185" y="1968766"/>
            <a:ext cx="3782419" cy="369332"/>
          </a:xfrm>
          <a:prstGeom prst="rect">
            <a:avLst/>
          </a:prstGeom>
          <a:noFill/>
        </p:spPr>
        <p:txBody>
          <a:bodyPr wrap="square" rtlCol="0">
            <a:spAutoFit/>
          </a:bodyPr>
          <a:lstStyle/>
          <a:p>
            <a:pPr algn="ctr"/>
            <a:r>
              <a:rPr lang="en-US" altLang="ko-KR" b="1" dirty="0">
                <a:latin typeface="Arial" panose="020B0604020202020204" pitchFamily="34" charset="0"/>
                <a:cs typeface="Arial" panose="020B0604020202020204" pitchFamily="34" charset="0"/>
              </a:rPr>
              <a:t>Usual Care</a:t>
            </a:r>
            <a:endParaRPr lang="ko-KR" alt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38541F-DFB1-4743-8747-A79B86B1283F}"/>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N </a:t>
            </a:r>
            <a:r>
              <a:rPr lang="en-US" altLang="ko-KR" sz="1200" dirty="0" err="1">
                <a:latin typeface="Arial" panose="020B0604020202020204" pitchFamily="34" charset="0"/>
                <a:cs typeface="Arial" panose="020B0604020202020204" pitchFamily="34" charset="0"/>
              </a:rPr>
              <a:t>Engl</a:t>
            </a:r>
            <a:r>
              <a:rPr lang="en-US" altLang="ko-KR" sz="1200" dirty="0">
                <a:latin typeface="Arial" panose="020B0604020202020204" pitchFamily="34" charset="0"/>
                <a:cs typeface="Arial" panose="020B0604020202020204" pitchFamily="34" charset="0"/>
              </a:rPr>
              <a:t> J Med 2020;383:1305-16.</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9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Long-term rhythm control therapy</a:t>
            </a:r>
            <a:endParaRPr lang="ko-KR" altLang="en-US" dirty="0"/>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607" y="1117319"/>
            <a:ext cx="11126786" cy="5016075"/>
          </a:xfrm>
        </p:spPr>
      </p:pic>
      <p:sp>
        <p:nvSpPr>
          <p:cNvPr id="5" name="TextBox 4">
            <a:extLst>
              <a:ext uri="{FF2B5EF4-FFF2-40B4-BE49-F238E27FC236}">
                <a16:creationId xmlns:a16="http://schemas.microsoft.com/office/drawing/2014/main" id="{00B86EC8-B9DA-2A47-86F0-04400FC7A32F}"/>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2020 ESC Guidelines for the diagnosis and management of AF</a:t>
            </a:r>
            <a:endParaRPr lang="ko-KR" altLang="en-US" sz="1200"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AE590035-A22E-45FA-8283-DEA01F5DF2E5}"/>
              </a:ext>
            </a:extLst>
          </p:cNvPr>
          <p:cNvSpPr/>
          <p:nvPr/>
        </p:nvSpPr>
        <p:spPr>
          <a:xfrm>
            <a:off x="795338" y="2601324"/>
            <a:ext cx="2847975" cy="513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DC86A1BF-1FCD-4AD2-A3DD-B519E7FE476E}"/>
              </a:ext>
            </a:extLst>
          </p:cNvPr>
          <p:cNvSpPr/>
          <p:nvPr/>
        </p:nvSpPr>
        <p:spPr>
          <a:xfrm>
            <a:off x="532608" y="4257675"/>
            <a:ext cx="1739106" cy="771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137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867F0FA-2D76-4916-9638-F2DE006F808C}"/>
              </a:ext>
            </a:extLst>
          </p:cNvPr>
          <p:cNvSpPr>
            <a:spLocks noGrp="1"/>
          </p:cNvSpPr>
          <p:nvPr>
            <p:ph type="title"/>
          </p:nvPr>
        </p:nvSpPr>
        <p:spPr/>
        <p:txBody>
          <a:bodyPr/>
          <a:lstStyle/>
          <a:p>
            <a:r>
              <a:rPr lang="en-US" altLang="ko-KR" dirty="0"/>
              <a:t>Recommendations for long-term AADs</a:t>
            </a:r>
            <a:endParaRPr lang="ko-KR" altLang="en-US" dirty="0"/>
          </a:p>
        </p:txBody>
      </p:sp>
      <p:sp>
        <p:nvSpPr>
          <p:cNvPr id="3" name="내용 개체 틀 2">
            <a:extLst>
              <a:ext uri="{FF2B5EF4-FFF2-40B4-BE49-F238E27FC236}">
                <a16:creationId xmlns:a16="http://schemas.microsoft.com/office/drawing/2014/main" id="{6EF65120-F45B-4CCA-AD97-76C36BCB5125}"/>
              </a:ext>
            </a:extLst>
          </p:cNvPr>
          <p:cNvSpPr>
            <a:spLocks noGrp="1"/>
          </p:cNvSpPr>
          <p:nvPr>
            <p:ph idx="1"/>
          </p:nvPr>
        </p:nvSpPr>
        <p:spPr/>
        <p:txBody>
          <a:bodyPr/>
          <a:lstStyle/>
          <a:p>
            <a:endParaRPr lang="ko-KR" altLang="en-US" dirty="0"/>
          </a:p>
        </p:txBody>
      </p:sp>
      <p:pic>
        <p:nvPicPr>
          <p:cNvPr id="4101" name="Picture 5">
            <a:extLst>
              <a:ext uri="{FF2B5EF4-FFF2-40B4-BE49-F238E27FC236}">
                <a16:creationId xmlns:a16="http://schemas.microsoft.com/office/drawing/2014/main" id="{7E9511DB-5CCA-4139-89E7-19D953612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1" y="1147789"/>
            <a:ext cx="11866678" cy="493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직선 연결선 7">
            <a:extLst>
              <a:ext uri="{FF2B5EF4-FFF2-40B4-BE49-F238E27FC236}">
                <a16:creationId xmlns:a16="http://schemas.microsoft.com/office/drawing/2014/main" id="{59369D5F-8758-4481-8860-F996EE1BCB77}"/>
              </a:ext>
            </a:extLst>
          </p:cNvPr>
          <p:cNvCxnSpPr>
            <a:cxnSpLocks/>
          </p:cNvCxnSpPr>
          <p:nvPr/>
        </p:nvCxnSpPr>
        <p:spPr>
          <a:xfrm>
            <a:off x="290025" y="1952778"/>
            <a:ext cx="1038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61F7AD05-824D-4196-A19B-B3B75B41E877}"/>
              </a:ext>
            </a:extLst>
          </p:cNvPr>
          <p:cNvCxnSpPr>
            <a:cxnSpLocks/>
          </p:cNvCxnSpPr>
          <p:nvPr/>
        </p:nvCxnSpPr>
        <p:spPr>
          <a:xfrm>
            <a:off x="7529526" y="1952778"/>
            <a:ext cx="657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AD6F7233-AA9D-462D-9D74-0590F71DB617}"/>
              </a:ext>
            </a:extLst>
          </p:cNvPr>
          <p:cNvCxnSpPr>
            <a:cxnSpLocks/>
          </p:cNvCxnSpPr>
          <p:nvPr/>
        </p:nvCxnSpPr>
        <p:spPr>
          <a:xfrm>
            <a:off x="290025" y="2548091"/>
            <a:ext cx="1038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82AD7848-EC78-42DA-B31E-F1ACE9121C83}"/>
              </a:ext>
            </a:extLst>
          </p:cNvPr>
          <p:cNvCxnSpPr>
            <a:cxnSpLocks/>
          </p:cNvCxnSpPr>
          <p:nvPr/>
        </p:nvCxnSpPr>
        <p:spPr>
          <a:xfrm>
            <a:off x="290025" y="3414866"/>
            <a:ext cx="1995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8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A94F33A-FF7E-4E5A-A9A9-77203D6F4EE5}"/>
              </a:ext>
            </a:extLst>
          </p:cNvPr>
          <p:cNvSpPr>
            <a:spLocks noGrp="1"/>
          </p:cNvSpPr>
          <p:nvPr>
            <p:ph type="title"/>
          </p:nvPr>
        </p:nvSpPr>
        <p:spPr>
          <a:xfrm>
            <a:off x="609600" y="147112"/>
            <a:ext cx="10972800" cy="540018"/>
          </a:xfrm>
        </p:spPr>
        <p:txBody>
          <a:bodyPr/>
          <a:lstStyle/>
          <a:p>
            <a:r>
              <a:rPr lang="en-US" altLang="ko-KR" dirty="0"/>
              <a:t>Class IC vs. III, From the TREAT-AF Study</a:t>
            </a:r>
            <a:endParaRPr lang="ko-KR" altLang="en-US" dirty="0"/>
          </a:p>
        </p:txBody>
      </p:sp>
      <p:sp>
        <p:nvSpPr>
          <p:cNvPr id="3" name="내용 개체 틀 2">
            <a:extLst>
              <a:ext uri="{FF2B5EF4-FFF2-40B4-BE49-F238E27FC236}">
                <a16:creationId xmlns:a16="http://schemas.microsoft.com/office/drawing/2014/main" id="{91D89982-ACD4-4639-B74F-0C99A14A4B28}"/>
              </a:ext>
            </a:extLst>
          </p:cNvPr>
          <p:cNvSpPr>
            <a:spLocks noGrp="1"/>
          </p:cNvSpPr>
          <p:nvPr>
            <p:ph idx="1"/>
          </p:nvPr>
        </p:nvSpPr>
        <p:spPr/>
        <p:txBody>
          <a:bodyPr/>
          <a:lstStyle/>
          <a:p>
            <a:r>
              <a:rPr lang="en-US" altLang="ko-KR" dirty="0"/>
              <a:t>Retrospective cohort study of patients with AF/AFL from 2004 to 2014 and class IC or class III AAD prescription</a:t>
            </a:r>
          </a:p>
          <a:p>
            <a:r>
              <a:rPr lang="en-US" altLang="ko-KR" dirty="0"/>
              <a:t>Class IC vs. III as an initial rhythm control strategy in new AF</a:t>
            </a:r>
            <a:endParaRPr lang="ko-KR" altLang="en-US" dirty="0"/>
          </a:p>
        </p:txBody>
      </p:sp>
      <p:pic>
        <p:nvPicPr>
          <p:cNvPr id="4" name="Picture 4">
            <a:extLst>
              <a:ext uri="{FF2B5EF4-FFF2-40B4-BE49-F238E27FC236}">
                <a16:creationId xmlns:a16="http://schemas.microsoft.com/office/drawing/2014/main" id="{D076BA10-42EC-49E3-84F5-D17C75ABE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43" y="2637009"/>
            <a:ext cx="10920713" cy="308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a:extLst>
              <a:ext uri="{FF2B5EF4-FFF2-40B4-BE49-F238E27FC236}">
                <a16:creationId xmlns:a16="http://schemas.microsoft.com/office/drawing/2014/main" id="{4D6A6806-B8B9-4267-AD4B-2A32A2BE6787}"/>
              </a:ext>
            </a:extLst>
          </p:cNvPr>
          <p:cNvSpPr/>
          <p:nvPr/>
        </p:nvSpPr>
        <p:spPr>
          <a:xfrm>
            <a:off x="3157538" y="3189783"/>
            <a:ext cx="1114426" cy="453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6DBCC59E-A968-4E50-9A33-0598AB53F1CF}"/>
              </a:ext>
            </a:extLst>
          </p:cNvPr>
          <p:cNvSpPr/>
          <p:nvPr/>
        </p:nvSpPr>
        <p:spPr>
          <a:xfrm>
            <a:off x="5953125" y="3415453"/>
            <a:ext cx="1633537" cy="227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AE95C4C8-06CD-4A9F-AF2A-A4E99EC44233}"/>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J Am Coll </a:t>
            </a:r>
            <a:r>
              <a:rPr lang="en-US" altLang="ko-KR" sz="1200" dirty="0" err="1">
                <a:latin typeface="Arial" panose="020B0604020202020204" pitchFamily="34" charset="0"/>
                <a:cs typeface="Arial" panose="020B0604020202020204" pitchFamily="34" charset="0"/>
              </a:rPr>
              <a:t>Cardiol</a:t>
            </a:r>
            <a:r>
              <a:rPr lang="en-US" altLang="ko-KR" sz="1200" dirty="0">
                <a:latin typeface="Arial" panose="020B0604020202020204" pitchFamily="34" charset="0"/>
                <a:cs typeface="Arial" panose="020B0604020202020204" pitchFamily="34" charset="0"/>
              </a:rPr>
              <a:t> EP 2019;5:231–41</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45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4C3527-A716-4E31-B616-775F1DE7F4C5}"/>
              </a:ext>
            </a:extLst>
          </p:cNvPr>
          <p:cNvSpPr>
            <a:spLocks noGrp="1"/>
          </p:cNvSpPr>
          <p:nvPr>
            <p:ph type="title"/>
          </p:nvPr>
        </p:nvSpPr>
        <p:spPr/>
        <p:txBody>
          <a:bodyPr/>
          <a:lstStyle/>
          <a:p>
            <a:r>
              <a:rPr lang="en-US" altLang="ko-KR" dirty="0"/>
              <a:t>Flecainide</a:t>
            </a:r>
            <a:endParaRPr lang="ko-KR" altLang="en-US" dirty="0"/>
          </a:p>
        </p:txBody>
      </p:sp>
      <p:sp>
        <p:nvSpPr>
          <p:cNvPr id="3" name="내용 개체 틀 2">
            <a:extLst>
              <a:ext uri="{FF2B5EF4-FFF2-40B4-BE49-F238E27FC236}">
                <a16:creationId xmlns:a16="http://schemas.microsoft.com/office/drawing/2014/main" id="{829E3248-3B31-406E-88C5-609D4EAC012A}"/>
              </a:ext>
            </a:extLst>
          </p:cNvPr>
          <p:cNvSpPr>
            <a:spLocks noGrp="1"/>
          </p:cNvSpPr>
          <p:nvPr>
            <p:ph idx="1"/>
          </p:nvPr>
        </p:nvSpPr>
        <p:spPr/>
        <p:txBody>
          <a:bodyPr>
            <a:normAutofit/>
          </a:bodyPr>
          <a:lstStyle/>
          <a:p>
            <a:r>
              <a:rPr lang="en-US" altLang="ko-KR" dirty="0"/>
              <a:t>Flecainide 100 – 200mg BID or flecainide SR 200mg QD</a:t>
            </a:r>
          </a:p>
          <a:p>
            <a:pPr lvl="1"/>
            <a:r>
              <a:rPr lang="en-US" altLang="ko-KR" dirty="0"/>
              <a:t>Usually 50-100mg BID in Korea</a:t>
            </a:r>
          </a:p>
          <a:p>
            <a:r>
              <a:rPr lang="en-US" altLang="ko-KR" dirty="0" err="1"/>
              <a:t>CrCl</a:t>
            </a:r>
            <a:r>
              <a:rPr lang="en-US" altLang="ko-KR" dirty="0"/>
              <a:t> &lt;35 mL/min, significant liver disease </a:t>
            </a:r>
            <a:r>
              <a:rPr lang="en-US" altLang="ko-KR" dirty="0">
                <a:sym typeface="Wingdings" panose="05000000000000000000" pitchFamily="2" charset="2"/>
              </a:rPr>
              <a:t> s</a:t>
            </a:r>
            <a:r>
              <a:rPr lang="en-US" altLang="ko-KR" dirty="0"/>
              <a:t>hould not be used</a:t>
            </a:r>
          </a:p>
          <a:p>
            <a:r>
              <a:rPr lang="en-US" altLang="ko-KR" dirty="0"/>
              <a:t>Ischemic heart disease or reduced LVEF </a:t>
            </a:r>
            <a:r>
              <a:rPr lang="en-US" altLang="ko-KR" dirty="0">
                <a:sym typeface="Wingdings" panose="05000000000000000000" pitchFamily="2" charset="2"/>
              </a:rPr>
              <a:t> contraindication</a:t>
            </a:r>
            <a:endParaRPr lang="en-US" altLang="ko-KR" dirty="0"/>
          </a:p>
          <a:p>
            <a:r>
              <a:rPr lang="en-US" altLang="ko-KR" dirty="0">
                <a:solidFill>
                  <a:srgbClr val="FF0000"/>
                </a:solidFill>
              </a:rPr>
              <a:t>QRS widening &gt;25% above baseline</a:t>
            </a:r>
            <a:r>
              <a:rPr lang="en-US" altLang="ko-KR" dirty="0"/>
              <a:t>, LBBB or any other conduction block &gt;120ms </a:t>
            </a: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s</a:t>
            </a:r>
            <a:r>
              <a:rPr lang="en-US" altLang="ko-KR" dirty="0">
                <a:solidFill>
                  <a:srgbClr val="FF0000"/>
                </a:solidFill>
              </a:rPr>
              <a:t>hould be discontinued</a:t>
            </a:r>
          </a:p>
          <a:p>
            <a:r>
              <a:rPr lang="en-US" altLang="ko-KR" dirty="0"/>
              <a:t>SA/AV conduction disturbances</a:t>
            </a:r>
            <a:r>
              <a:rPr lang="ko-KR" altLang="en-US" dirty="0"/>
              <a:t> </a:t>
            </a:r>
            <a:r>
              <a:rPr lang="en-US" altLang="ko-KR" dirty="0">
                <a:sym typeface="Wingdings" panose="05000000000000000000" pitchFamily="2" charset="2"/>
              </a:rPr>
              <a:t></a:t>
            </a:r>
            <a:r>
              <a:rPr lang="ko-KR" altLang="en-US" dirty="0">
                <a:sym typeface="Wingdings" panose="05000000000000000000" pitchFamily="2" charset="2"/>
              </a:rPr>
              <a:t> </a:t>
            </a:r>
            <a:r>
              <a:rPr lang="en-US" altLang="ko-KR" dirty="0">
                <a:sym typeface="Wingdings" panose="05000000000000000000" pitchFamily="2" charset="2"/>
              </a:rPr>
              <a:t>caution</a:t>
            </a:r>
          </a:p>
          <a:p>
            <a:r>
              <a:rPr lang="en-US" altLang="ko-KR" dirty="0"/>
              <a:t>AFL cycle length↑, thus promoting 1:1AV conduction </a:t>
            </a: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concomitant administration of AV nodal blocking drug </a:t>
            </a:r>
            <a:r>
              <a:rPr lang="en-US" altLang="ko-KR" dirty="0">
                <a:sym typeface="Wingdings" panose="05000000000000000000" pitchFamily="2" charset="2"/>
              </a:rPr>
              <a:t>(BB, NDCC)</a:t>
            </a:r>
          </a:p>
          <a:p>
            <a:r>
              <a:rPr lang="en-US" altLang="ko-KR" dirty="0"/>
              <a:t>ECG at baseline, after 1 – 2 weeks</a:t>
            </a:r>
          </a:p>
          <a:p>
            <a:endParaRPr lang="en-US" altLang="ko-KR" dirty="0"/>
          </a:p>
          <a:p>
            <a:endParaRPr lang="ko-KR" altLang="en-US" dirty="0"/>
          </a:p>
        </p:txBody>
      </p:sp>
    </p:spTree>
    <p:extLst>
      <p:ext uri="{BB962C8B-B14F-4D97-AF65-F5344CB8AC3E}">
        <p14:creationId xmlns:p14="http://schemas.microsoft.com/office/powerpoint/2010/main" val="175612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E008A7-18A5-441F-8B72-6C3D238F188E}"/>
              </a:ext>
            </a:extLst>
          </p:cNvPr>
          <p:cNvSpPr>
            <a:spLocks noGrp="1"/>
          </p:cNvSpPr>
          <p:nvPr>
            <p:ph type="title"/>
          </p:nvPr>
        </p:nvSpPr>
        <p:spPr/>
        <p:txBody>
          <a:bodyPr/>
          <a:lstStyle/>
          <a:p>
            <a:r>
              <a:rPr lang="en-US" altLang="ko-KR" dirty="0"/>
              <a:t>Propafenone</a:t>
            </a:r>
            <a:endParaRPr lang="ko-KR" altLang="en-US" dirty="0"/>
          </a:p>
        </p:txBody>
      </p:sp>
      <p:sp>
        <p:nvSpPr>
          <p:cNvPr id="3" name="내용 개체 틀 2">
            <a:extLst>
              <a:ext uri="{FF2B5EF4-FFF2-40B4-BE49-F238E27FC236}">
                <a16:creationId xmlns:a16="http://schemas.microsoft.com/office/drawing/2014/main" id="{3C3B1690-0485-473D-8F82-4D6FFBF75AB9}"/>
              </a:ext>
            </a:extLst>
          </p:cNvPr>
          <p:cNvSpPr>
            <a:spLocks noGrp="1"/>
          </p:cNvSpPr>
          <p:nvPr>
            <p:ph idx="1"/>
          </p:nvPr>
        </p:nvSpPr>
        <p:spPr/>
        <p:txBody>
          <a:bodyPr/>
          <a:lstStyle/>
          <a:p>
            <a:r>
              <a:rPr lang="en-US" altLang="ko-KR" dirty="0"/>
              <a:t>Nonspecific minimal beta-blocking effect</a:t>
            </a:r>
          </a:p>
          <a:p>
            <a:r>
              <a:rPr lang="en-US" altLang="ko-KR" dirty="0"/>
              <a:t>Propafenone 150-300mg TID or 225-425mg SR BID</a:t>
            </a:r>
          </a:p>
          <a:p>
            <a:pPr lvl="1"/>
            <a:r>
              <a:rPr lang="en-US" altLang="ko-KR" dirty="0"/>
              <a:t>Usually 150mg TID or 225-325mg SR BID in Korea</a:t>
            </a:r>
          </a:p>
          <a:p>
            <a:r>
              <a:rPr lang="en-US" altLang="ko-KR" dirty="0"/>
              <a:t>Significant renal or liver disease, ischemic heart disease, reduced LVEF, or asthma </a:t>
            </a:r>
            <a:r>
              <a:rPr lang="en-US" altLang="ko-KR" dirty="0">
                <a:sym typeface="Wingdings" panose="05000000000000000000" pitchFamily="2" charset="2"/>
              </a:rPr>
              <a:t> s</a:t>
            </a:r>
            <a:r>
              <a:rPr lang="en-US" altLang="ko-KR" dirty="0"/>
              <a:t>hould not be used</a:t>
            </a:r>
          </a:p>
          <a:p>
            <a:r>
              <a:rPr lang="en-US" altLang="ko-KR" dirty="0">
                <a:solidFill>
                  <a:srgbClr val="FF0000"/>
                </a:solidFill>
              </a:rPr>
              <a:t>QRS widening &gt;25% above baseline</a:t>
            </a:r>
            <a:r>
              <a:rPr lang="en-US" altLang="ko-KR" dirty="0"/>
              <a:t>, LBBB or any other conduction block &gt;120ms </a:t>
            </a: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s</a:t>
            </a:r>
            <a:r>
              <a:rPr lang="en-US" altLang="ko-KR" dirty="0">
                <a:solidFill>
                  <a:srgbClr val="FF0000"/>
                </a:solidFill>
              </a:rPr>
              <a:t>hould be discontinued</a:t>
            </a:r>
          </a:p>
          <a:p>
            <a:r>
              <a:rPr lang="en-US" altLang="ko-KR" dirty="0"/>
              <a:t>SA/AV conduction disturbances</a:t>
            </a:r>
            <a:r>
              <a:rPr lang="ko-KR" altLang="en-US" dirty="0"/>
              <a:t> </a:t>
            </a:r>
            <a:r>
              <a:rPr lang="en-US" altLang="ko-KR" dirty="0">
                <a:sym typeface="Wingdings" panose="05000000000000000000" pitchFamily="2" charset="2"/>
              </a:rPr>
              <a:t></a:t>
            </a:r>
            <a:r>
              <a:rPr lang="ko-KR" altLang="en-US" dirty="0">
                <a:sym typeface="Wingdings" panose="05000000000000000000" pitchFamily="2" charset="2"/>
              </a:rPr>
              <a:t> </a:t>
            </a:r>
            <a:r>
              <a:rPr lang="en-US" altLang="ko-KR" dirty="0">
                <a:sym typeface="Wingdings" panose="05000000000000000000" pitchFamily="2" charset="2"/>
              </a:rPr>
              <a:t>caution</a:t>
            </a:r>
          </a:p>
          <a:p>
            <a:r>
              <a:rPr lang="en-US" altLang="ko-KR" dirty="0"/>
              <a:t>AFL cycle length↑, thus promoting 1:1AV conduction </a:t>
            </a: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concomitant administration of AV nodal blocking drug </a:t>
            </a:r>
            <a:r>
              <a:rPr lang="en-US" altLang="ko-KR" dirty="0">
                <a:sym typeface="Wingdings" panose="05000000000000000000" pitchFamily="2" charset="2"/>
              </a:rPr>
              <a:t>(BB, NDCC)</a:t>
            </a:r>
          </a:p>
          <a:p>
            <a:r>
              <a:rPr lang="en-US" altLang="ko-KR" dirty="0"/>
              <a:t>ECG at baseline, after 1 – 2 weeks</a:t>
            </a:r>
          </a:p>
          <a:p>
            <a:endParaRPr lang="ko-KR" altLang="en-US" dirty="0"/>
          </a:p>
        </p:txBody>
      </p:sp>
    </p:spTree>
    <p:extLst>
      <p:ext uri="{BB962C8B-B14F-4D97-AF65-F5344CB8AC3E}">
        <p14:creationId xmlns:p14="http://schemas.microsoft.com/office/powerpoint/2010/main" val="165952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759792-A5CE-45C8-BE6B-4271CE1A987B}"/>
              </a:ext>
            </a:extLst>
          </p:cNvPr>
          <p:cNvSpPr>
            <a:spLocks noGrp="1"/>
          </p:cNvSpPr>
          <p:nvPr>
            <p:ph type="title"/>
          </p:nvPr>
        </p:nvSpPr>
        <p:spPr/>
        <p:txBody>
          <a:bodyPr>
            <a:normAutofit fontScale="90000"/>
          </a:bodyPr>
          <a:lstStyle/>
          <a:p>
            <a:r>
              <a:rPr lang="en-US" altLang="ko-KR" dirty="0"/>
              <a:t>Atrial flutter 1:1 AV conduction</a:t>
            </a:r>
            <a:br>
              <a:rPr lang="en-US" altLang="ko-KR" dirty="0"/>
            </a:br>
            <a:r>
              <a:rPr lang="en-US" altLang="ko-KR" dirty="0"/>
              <a:t>Wide QRS d/t use-dependency</a:t>
            </a:r>
            <a:endParaRPr lang="ko-KR" altLang="en-US" dirty="0"/>
          </a:p>
        </p:txBody>
      </p:sp>
      <p:pic>
        <p:nvPicPr>
          <p:cNvPr id="4" name="Picture 2">
            <a:extLst>
              <a:ext uri="{FF2B5EF4-FFF2-40B4-BE49-F238E27FC236}">
                <a16:creationId xmlns:a16="http://schemas.microsoft.com/office/drawing/2014/main" id="{1FE0A8EF-1C30-4431-9598-BCA37DD1BB62}"/>
              </a:ext>
            </a:extLst>
          </p:cNvPr>
          <p:cNvPicPr>
            <a:picLocks noChangeAspect="1" noChangeArrowheads="1"/>
          </p:cNvPicPr>
          <p:nvPr/>
        </p:nvPicPr>
        <p:blipFill>
          <a:blip r:embed="rId2" cstate="print">
            <a:lum bright="-20000" contrast="40000"/>
          </a:blip>
          <a:srcRect/>
          <a:stretch>
            <a:fillRect/>
          </a:stretch>
        </p:blipFill>
        <p:spPr bwMode="auto">
          <a:xfrm>
            <a:off x="816825" y="1539103"/>
            <a:ext cx="10558349" cy="4966471"/>
          </a:xfrm>
          <a:prstGeom prst="rect">
            <a:avLst/>
          </a:prstGeom>
          <a:noFill/>
          <a:ln w="9525">
            <a:noFill/>
            <a:miter lim="800000"/>
            <a:headEnd/>
            <a:tailEnd/>
          </a:ln>
        </p:spPr>
      </p:pic>
      <p:sp>
        <p:nvSpPr>
          <p:cNvPr id="5" name="TextBox 4">
            <a:extLst>
              <a:ext uri="{FF2B5EF4-FFF2-40B4-BE49-F238E27FC236}">
                <a16:creationId xmlns:a16="http://schemas.microsoft.com/office/drawing/2014/main" id="{974D23B6-402C-431A-8AB5-950DC65106B2}"/>
              </a:ext>
            </a:extLst>
          </p:cNvPr>
          <p:cNvSpPr txBox="1"/>
          <p:nvPr/>
        </p:nvSpPr>
        <p:spPr>
          <a:xfrm>
            <a:off x="838200" y="1169771"/>
            <a:ext cx="5397500" cy="369332"/>
          </a:xfrm>
          <a:prstGeom prst="rect">
            <a:avLst/>
          </a:prstGeom>
          <a:noFill/>
        </p:spPr>
        <p:txBody>
          <a:bodyPr wrap="square" rtlCol="0">
            <a:spAutoFit/>
          </a:bodyPr>
          <a:lstStyle/>
          <a:p>
            <a:r>
              <a:rPr lang="en-US" altLang="ko-KR">
                <a:latin typeface="Arial" panose="020B0604020202020204" pitchFamily="34" charset="0"/>
                <a:cs typeface="Arial" panose="020B0604020202020204" pitchFamily="34" charset="0"/>
              </a:rPr>
              <a:t>M/65, PAF on flecainide 100mg bid</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41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1A7B29-9A01-4CE1-856B-31C9B2083A8F}"/>
              </a:ext>
            </a:extLst>
          </p:cNvPr>
          <p:cNvSpPr>
            <a:spLocks noGrp="1"/>
          </p:cNvSpPr>
          <p:nvPr>
            <p:ph type="title"/>
          </p:nvPr>
        </p:nvSpPr>
        <p:spPr/>
        <p:txBody>
          <a:bodyPr/>
          <a:lstStyle/>
          <a:p>
            <a:r>
              <a:rPr lang="en-US" altLang="ko-KR" dirty="0"/>
              <a:t>Amiodarone</a:t>
            </a:r>
            <a:endParaRPr lang="ko-KR" altLang="en-US" dirty="0"/>
          </a:p>
        </p:txBody>
      </p:sp>
      <p:sp>
        <p:nvSpPr>
          <p:cNvPr id="3" name="내용 개체 틀 2">
            <a:extLst>
              <a:ext uri="{FF2B5EF4-FFF2-40B4-BE49-F238E27FC236}">
                <a16:creationId xmlns:a16="http://schemas.microsoft.com/office/drawing/2014/main" id="{76FBC9EF-B752-46BF-8DB3-301DDE6E3198}"/>
              </a:ext>
            </a:extLst>
          </p:cNvPr>
          <p:cNvSpPr>
            <a:spLocks noGrp="1"/>
          </p:cNvSpPr>
          <p:nvPr>
            <p:ph idx="1"/>
          </p:nvPr>
        </p:nvSpPr>
        <p:spPr>
          <a:xfrm>
            <a:off x="609600" y="962309"/>
            <a:ext cx="10972800" cy="5481354"/>
          </a:xfrm>
        </p:spPr>
        <p:txBody>
          <a:bodyPr>
            <a:normAutofit fontScale="85000" lnSpcReduction="20000"/>
          </a:bodyPr>
          <a:lstStyle/>
          <a:p>
            <a:r>
              <a:rPr lang="en-US" altLang="ko-KR" dirty="0"/>
              <a:t>3 x 200mg daily over 4 weeks, then 200mg daily</a:t>
            </a:r>
          </a:p>
          <a:p>
            <a:r>
              <a:rPr lang="en-US" altLang="ko-KR" dirty="0"/>
              <a:t>The most effective AAD, reduce ventricular rate (for 10-12 bpm), </a:t>
            </a:r>
            <a:r>
              <a:rPr lang="en-US" altLang="ko-KR" dirty="0">
                <a:solidFill>
                  <a:srgbClr val="FF0000"/>
                </a:solidFill>
              </a:rPr>
              <a:t>safe in patients with HF</a:t>
            </a:r>
          </a:p>
          <a:p>
            <a:r>
              <a:rPr lang="en-US" altLang="ko-KR" dirty="0"/>
              <a:t>Concomitant use with VKAs or digitalis </a:t>
            </a:r>
            <a:r>
              <a:rPr lang="en-US" altLang="ko-KR" dirty="0">
                <a:sym typeface="Wingdings" panose="05000000000000000000" pitchFamily="2" charset="2"/>
              </a:rPr>
              <a:t> </a:t>
            </a:r>
            <a:r>
              <a:rPr lang="en-US" altLang="ko-KR" dirty="0">
                <a:solidFill>
                  <a:srgbClr val="FF0000"/>
                </a:solidFill>
              </a:rPr>
              <a:t>their dose should be reduced</a:t>
            </a:r>
          </a:p>
          <a:p>
            <a:r>
              <a:rPr lang="en-US" altLang="ko-KR" dirty="0"/>
              <a:t>Increased risk of myopathy when used with statins</a:t>
            </a:r>
          </a:p>
          <a:p>
            <a:r>
              <a:rPr lang="en-US" altLang="ko-KR" dirty="0"/>
              <a:t>Requires regular surveillance for </a:t>
            </a:r>
            <a:r>
              <a:rPr lang="en-US" altLang="ko-KR" dirty="0">
                <a:solidFill>
                  <a:srgbClr val="FF0000"/>
                </a:solidFill>
              </a:rPr>
              <a:t>liver, lung, and thyroid toxicity</a:t>
            </a:r>
          </a:p>
          <a:p>
            <a:r>
              <a:rPr lang="en-US" altLang="ko-KR" dirty="0">
                <a:solidFill>
                  <a:srgbClr val="FF0000"/>
                </a:solidFill>
              </a:rPr>
              <a:t>QT prolongation </a:t>
            </a:r>
            <a:r>
              <a:rPr lang="en-US" altLang="ko-KR" dirty="0"/>
              <a:t>is common but rarely associated with </a:t>
            </a:r>
            <a:r>
              <a:rPr lang="en-US" altLang="ko-KR" dirty="0" err="1"/>
              <a:t>torsades</a:t>
            </a:r>
            <a:r>
              <a:rPr lang="en-US" altLang="ko-KR" dirty="0"/>
              <a:t> de pointes (&lt;0.5%) </a:t>
            </a:r>
            <a:r>
              <a:rPr lang="en-US" altLang="ko-KR" dirty="0">
                <a:sym typeface="Wingdings" panose="05000000000000000000" pitchFamily="2" charset="2"/>
              </a:rPr>
              <a:t> </a:t>
            </a:r>
            <a:r>
              <a:rPr lang="en-US" altLang="ko-KR" dirty="0"/>
              <a:t>QT-interval and </a:t>
            </a:r>
            <a:r>
              <a:rPr lang="en-US" altLang="ko-KR" dirty="0" err="1"/>
              <a:t>TUwave</a:t>
            </a:r>
            <a:r>
              <a:rPr lang="en-US" altLang="ko-KR" dirty="0"/>
              <a:t> monitoring</a:t>
            </a:r>
          </a:p>
          <a:p>
            <a:r>
              <a:rPr lang="en-US" altLang="ko-KR" dirty="0"/>
              <a:t>Concomitant use with other QT-prolonging drugs with caution</a:t>
            </a:r>
          </a:p>
          <a:p>
            <a:r>
              <a:rPr lang="en-US" altLang="ko-KR" dirty="0">
                <a:solidFill>
                  <a:srgbClr val="FF0000"/>
                </a:solidFill>
              </a:rPr>
              <a:t>Excessive QT prolongation (&gt;500 </a:t>
            </a:r>
            <a:r>
              <a:rPr lang="en-US" altLang="ko-KR" dirty="0" err="1">
                <a:solidFill>
                  <a:srgbClr val="FF0000"/>
                </a:solidFill>
              </a:rPr>
              <a:t>ms</a:t>
            </a:r>
            <a:r>
              <a:rPr lang="en-US" altLang="ko-KR" dirty="0">
                <a:solidFill>
                  <a:srgbClr val="FF0000"/>
                </a:solidFill>
              </a:rPr>
              <a:t>)</a:t>
            </a:r>
            <a:r>
              <a:rPr lang="en-US" altLang="ko-KR" dirty="0"/>
              <a:t> </a:t>
            </a: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s</a:t>
            </a:r>
            <a:r>
              <a:rPr lang="en-US" altLang="ko-KR" dirty="0">
                <a:solidFill>
                  <a:srgbClr val="FF0000"/>
                </a:solidFill>
              </a:rPr>
              <a:t>hould be discontinued</a:t>
            </a:r>
          </a:p>
          <a:p>
            <a:r>
              <a:rPr lang="en-US" altLang="ko-KR" dirty="0"/>
              <a:t>ECG at baseline, after 4 weeks</a:t>
            </a:r>
          </a:p>
          <a:p>
            <a:r>
              <a:rPr lang="en-US" altLang="ko-KR" dirty="0">
                <a:solidFill>
                  <a:srgbClr val="FF0000"/>
                </a:solidFill>
              </a:rPr>
              <a:t>Contraindicated in manifest hyperthyroidism</a:t>
            </a:r>
          </a:p>
          <a:p>
            <a:r>
              <a:rPr lang="en-US" altLang="ko-KR" dirty="0"/>
              <a:t>Numerous and frequent extracardiac side-effects may warrant discontinuation of amiodarone, thus making it a second-line treatment when other choices are possible</a:t>
            </a:r>
            <a:endParaRPr lang="ko-KR" altLang="en-US" dirty="0"/>
          </a:p>
          <a:p>
            <a:pPr marL="0" indent="0">
              <a:buNone/>
            </a:pPr>
            <a:endParaRPr lang="ko-KR" altLang="en-US" dirty="0"/>
          </a:p>
        </p:txBody>
      </p:sp>
    </p:spTree>
    <p:extLst>
      <p:ext uri="{BB962C8B-B14F-4D97-AF65-F5344CB8AC3E}">
        <p14:creationId xmlns:p14="http://schemas.microsoft.com/office/powerpoint/2010/main" val="58912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a:extLst>
              <a:ext uri="{FF2B5EF4-FFF2-40B4-BE49-F238E27FC236}">
                <a16:creationId xmlns:a16="http://schemas.microsoft.com/office/drawing/2014/main" id="{481E2E4E-6C37-4ABF-81CA-D2386BC30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033" y="2126404"/>
            <a:ext cx="5190368" cy="45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a:extLst>
              <a:ext uri="{FF2B5EF4-FFF2-40B4-BE49-F238E27FC236}">
                <a16:creationId xmlns:a16="http://schemas.microsoft.com/office/drawing/2014/main" id="{FF4C000D-8577-40B9-B866-B075458A772F}"/>
              </a:ext>
            </a:extLst>
          </p:cNvPr>
          <p:cNvSpPr>
            <a:spLocks noGrp="1"/>
          </p:cNvSpPr>
          <p:nvPr>
            <p:ph type="title"/>
          </p:nvPr>
        </p:nvSpPr>
        <p:spPr/>
        <p:txBody>
          <a:bodyPr/>
          <a:lstStyle/>
          <a:p>
            <a:r>
              <a:rPr lang="en-US" altLang="ko-KR" dirty="0"/>
              <a:t>RCTs: Dronedarone vs. Placebo</a:t>
            </a:r>
            <a:endParaRPr lang="ko-KR" altLang="en-US" dirty="0"/>
          </a:p>
        </p:txBody>
      </p:sp>
      <p:pic>
        <p:nvPicPr>
          <p:cNvPr id="6149" name="Picture 5">
            <a:extLst>
              <a:ext uri="{FF2B5EF4-FFF2-40B4-BE49-F238E27FC236}">
                <a16:creationId xmlns:a16="http://schemas.microsoft.com/office/drawing/2014/main" id="{1E396E1A-844D-4C52-ABE5-325CE9535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18"/>
          <a:stretch/>
        </p:blipFill>
        <p:spPr bwMode="auto">
          <a:xfrm>
            <a:off x="531080" y="2503534"/>
            <a:ext cx="5306099" cy="39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77263C0-C462-4B22-A93B-8956AB5CDA96}"/>
              </a:ext>
            </a:extLst>
          </p:cNvPr>
          <p:cNvSpPr txBox="1"/>
          <p:nvPr/>
        </p:nvSpPr>
        <p:spPr>
          <a:xfrm>
            <a:off x="1347788" y="928640"/>
            <a:ext cx="3100386" cy="461665"/>
          </a:xfrm>
          <a:prstGeom prst="rect">
            <a:avLst/>
          </a:prstGeom>
          <a:noFill/>
        </p:spPr>
        <p:txBody>
          <a:bodyPr wrap="square" rtlCol="0">
            <a:spAutoFit/>
          </a:bodyPr>
          <a:lstStyle/>
          <a:p>
            <a:pPr algn="ctr"/>
            <a:r>
              <a:rPr lang="en-US" altLang="ko-KR" sz="2400" b="1" dirty="0">
                <a:solidFill>
                  <a:srgbClr val="002060"/>
                </a:solidFill>
                <a:latin typeface="Arial" panose="020B0604020202020204" pitchFamily="34" charset="0"/>
                <a:cs typeface="Arial" panose="020B0604020202020204" pitchFamily="34" charset="0"/>
              </a:rPr>
              <a:t>ATHENA</a:t>
            </a:r>
            <a:endParaRPr lang="ko-KR" altLang="en-US" sz="24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941499D-A393-4944-BC31-DE3D669B400C}"/>
              </a:ext>
            </a:extLst>
          </p:cNvPr>
          <p:cNvSpPr txBox="1"/>
          <p:nvPr/>
        </p:nvSpPr>
        <p:spPr>
          <a:xfrm>
            <a:off x="531080" y="1480073"/>
            <a:ext cx="4976813"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b="1" dirty="0">
                <a:solidFill>
                  <a:srgbClr val="7030A0"/>
                </a:solidFill>
                <a:latin typeface="Arial" panose="020B0604020202020204" pitchFamily="34" charset="0"/>
                <a:cs typeface="Arial" panose="020B0604020202020204" pitchFamily="34" charset="0"/>
              </a:rPr>
              <a:t>Paroxysmal or persistent AF/AFL</a:t>
            </a:r>
            <a:r>
              <a:rPr lang="ko-KR" altLang="en-US" b="1" dirty="0">
                <a:solidFill>
                  <a:srgbClr val="7030A0"/>
                </a:solidFill>
                <a:latin typeface="Arial" panose="020B0604020202020204" pitchFamily="34" charset="0"/>
                <a:cs typeface="Arial" panose="020B0604020202020204" pitchFamily="34" charset="0"/>
              </a:rPr>
              <a:t> </a:t>
            </a:r>
            <a:r>
              <a:rPr lang="en-US" altLang="ko-KR" b="1" dirty="0">
                <a:solidFill>
                  <a:srgbClr val="7030A0"/>
                </a:solidFill>
                <a:latin typeface="Arial" panose="020B0604020202020204" pitchFamily="34" charset="0"/>
                <a:cs typeface="Arial" panose="020B0604020202020204" pitchFamily="34" charset="0"/>
              </a:rPr>
              <a:t>and</a:t>
            </a:r>
            <a:r>
              <a:rPr lang="ko-KR" altLang="en-US" b="1" dirty="0">
                <a:solidFill>
                  <a:srgbClr val="7030A0"/>
                </a:solidFill>
                <a:latin typeface="Arial" panose="020B0604020202020204" pitchFamily="34" charset="0"/>
                <a:cs typeface="Arial" panose="020B0604020202020204" pitchFamily="34" charset="0"/>
              </a:rPr>
              <a:t> </a:t>
            </a:r>
            <a:r>
              <a:rPr lang="en-US" altLang="ko-KR" b="1" dirty="0">
                <a:solidFill>
                  <a:srgbClr val="7030A0"/>
                </a:solidFill>
                <a:latin typeface="Arial" panose="020B0604020202020204" pitchFamily="34" charset="0"/>
                <a:cs typeface="Arial" panose="020B0604020202020204" pitchFamily="34" charset="0"/>
              </a:rPr>
              <a:t>cardiovascular comorbidity</a:t>
            </a:r>
          </a:p>
        </p:txBody>
      </p:sp>
      <p:sp>
        <p:nvSpPr>
          <p:cNvPr id="10" name="TextBox 9">
            <a:extLst>
              <a:ext uri="{FF2B5EF4-FFF2-40B4-BE49-F238E27FC236}">
                <a16:creationId xmlns:a16="http://schemas.microsoft.com/office/drawing/2014/main" id="{BFC7A640-900B-4BE5-8EB7-BE94ECF7C661}"/>
              </a:ext>
            </a:extLst>
          </p:cNvPr>
          <p:cNvSpPr txBox="1"/>
          <p:nvPr/>
        </p:nvSpPr>
        <p:spPr>
          <a:xfrm>
            <a:off x="7743827" y="945101"/>
            <a:ext cx="3100386" cy="461665"/>
          </a:xfrm>
          <a:prstGeom prst="rect">
            <a:avLst/>
          </a:prstGeom>
          <a:noFill/>
        </p:spPr>
        <p:txBody>
          <a:bodyPr wrap="square" rtlCol="0">
            <a:spAutoFit/>
          </a:bodyPr>
          <a:lstStyle/>
          <a:p>
            <a:pPr algn="ctr"/>
            <a:r>
              <a:rPr lang="en-US" altLang="ko-KR" sz="2400" b="1" dirty="0">
                <a:solidFill>
                  <a:srgbClr val="002060"/>
                </a:solidFill>
                <a:latin typeface="Arial" panose="020B0604020202020204" pitchFamily="34" charset="0"/>
                <a:cs typeface="Arial" panose="020B0604020202020204" pitchFamily="34" charset="0"/>
              </a:rPr>
              <a:t>ANDROMEDA</a:t>
            </a:r>
            <a:endParaRPr lang="ko-KR" altLang="en-US" sz="24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1840D29-0CE3-4787-ABDA-25DD103D810F}"/>
              </a:ext>
            </a:extLst>
          </p:cNvPr>
          <p:cNvSpPr txBox="1"/>
          <p:nvPr/>
        </p:nvSpPr>
        <p:spPr>
          <a:xfrm>
            <a:off x="6605587" y="1512355"/>
            <a:ext cx="4976813"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b="1" dirty="0">
                <a:solidFill>
                  <a:srgbClr val="7030A0"/>
                </a:solidFill>
                <a:latin typeface="Arial" panose="020B0604020202020204" pitchFamily="34" charset="0"/>
                <a:cs typeface="Arial" panose="020B0604020202020204" pitchFamily="34" charset="0"/>
              </a:rPr>
              <a:t>Patient hospitalized with HF and severe LV dysfunction</a:t>
            </a:r>
            <a:endParaRPr lang="ko-KR" altLang="en-US" b="1" dirty="0">
              <a:solidFill>
                <a:srgbClr val="7030A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F72A25E-DE9B-4AFC-80CC-BE8EE911F733}"/>
              </a:ext>
            </a:extLst>
          </p:cNvPr>
          <p:cNvSpPr txBox="1"/>
          <p:nvPr/>
        </p:nvSpPr>
        <p:spPr>
          <a:xfrm>
            <a:off x="823157" y="2158686"/>
            <a:ext cx="4976813" cy="369332"/>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Cardiovascular hospitalization or death </a:t>
            </a:r>
            <a:endParaRPr lang="ko-KR" alt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FDAF697-5399-4B5C-A560-C09C08DEB02D}"/>
              </a:ext>
            </a:extLst>
          </p:cNvPr>
          <p:cNvSpPr txBox="1"/>
          <p:nvPr/>
        </p:nvSpPr>
        <p:spPr>
          <a:xfrm>
            <a:off x="2532894" y="2922953"/>
            <a:ext cx="3267076" cy="369332"/>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HR 0.76 (95% CI 0.69-0.84)</a:t>
            </a:r>
            <a:endParaRPr lang="ko-KR" altLang="en-US" b="1"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33550C-B972-41CE-A565-3703268E17A9}"/>
              </a:ext>
            </a:extLst>
          </p:cNvPr>
          <p:cNvSpPr txBox="1"/>
          <p:nvPr/>
        </p:nvSpPr>
        <p:spPr>
          <a:xfrm>
            <a:off x="8315324" y="2922953"/>
            <a:ext cx="3267076" cy="369332"/>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HR 2.13 (95% CI 1.07-4.25)</a:t>
            </a:r>
            <a:endParaRPr lang="ko-KR"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5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DE0253-0D93-41A5-9C4E-6A2D771DFD1D}"/>
              </a:ext>
            </a:extLst>
          </p:cNvPr>
          <p:cNvSpPr>
            <a:spLocks noGrp="1"/>
          </p:cNvSpPr>
          <p:nvPr>
            <p:ph type="title"/>
          </p:nvPr>
        </p:nvSpPr>
        <p:spPr/>
        <p:txBody>
          <a:bodyPr/>
          <a:lstStyle/>
          <a:p>
            <a:r>
              <a:rPr lang="en-US" altLang="ko-KR" dirty="0"/>
              <a:t>Dronedarone</a:t>
            </a:r>
            <a:endParaRPr lang="ko-KR" altLang="en-US" dirty="0"/>
          </a:p>
        </p:txBody>
      </p:sp>
      <p:sp>
        <p:nvSpPr>
          <p:cNvPr id="3" name="내용 개체 틀 2">
            <a:extLst>
              <a:ext uri="{FF2B5EF4-FFF2-40B4-BE49-F238E27FC236}">
                <a16:creationId xmlns:a16="http://schemas.microsoft.com/office/drawing/2014/main" id="{79D653F0-8C7C-4D4B-A82B-A24C55BC9CD7}"/>
              </a:ext>
            </a:extLst>
          </p:cNvPr>
          <p:cNvSpPr>
            <a:spLocks noGrp="1"/>
          </p:cNvSpPr>
          <p:nvPr>
            <p:ph idx="1"/>
          </p:nvPr>
        </p:nvSpPr>
        <p:spPr/>
        <p:txBody>
          <a:bodyPr>
            <a:normAutofit fontScale="77500" lnSpcReduction="20000"/>
          </a:bodyPr>
          <a:lstStyle/>
          <a:p>
            <a:r>
              <a:rPr lang="en-US" altLang="ko-KR" dirty="0"/>
              <a:t>400mg BID, AV nodal-slowing properties</a:t>
            </a:r>
          </a:p>
          <a:p>
            <a:r>
              <a:rPr lang="en-US" altLang="ko-KR" dirty="0"/>
              <a:t>Less effective than amiodarone in rhythm control but has very </a:t>
            </a:r>
            <a:r>
              <a:rPr lang="en-US" altLang="ko-KR" dirty="0">
                <a:solidFill>
                  <a:srgbClr val="FF0000"/>
                </a:solidFill>
              </a:rPr>
              <a:t>few extracardiac side-effects</a:t>
            </a:r>
          </a:p>
          <a:p>
            <a:r>
              <a:rPr lang="en-US" altLang="ko-KR" dirty="0">
                <a:solidFill>
                  <a:srgbClr val="FF0000"/>
                </a:solidFill>
              </a:rPr>
              <a:t>Reduces cardiovascular hospitalizations and death</a:t>
            </a:r>
            <a:r>
              <a:rPr lang="en-US" altLang="ko-KR" dirty="0"/>
              <a:t> in patients with paroxysmal or persistent AF or AFL and cardiovascular comorbidity </a:t>
            </a:r>
            <a:r>
              <a:rPr lang="en-US" altLang="ko-KR" dirty="0">
                <a:sym typeface="Wingdings" panose="05000000000000000000" pitchFamily="2" charset="2"/>
              </a:rPr>
              <a:t> </a:t>
            </a:r>
            <a:r>
              <a:rPr lang="en-US" altLang="ko-KR" dirty="0"/>
              <a:t>preferable first choice</a:t>
            </a:r>
          </a:p>
          <a:p>
            <a:r>
              <a:rPr lang="en-US" altLang="ko-KR" dirty="0">
                <a:solidFill>
                  <a:srgbClr val="FF0000"/>
                </a:solidFill>
              </a:rPr>
              <a:t>Mortality↑ </a:t>
            </a:r>
            <a:r>
              <a:rPr lang="en-US" altLang="ko-KR" dirty="0"/>
              <a:t>in patients with </a:t>
            </a:r>
            <a:r>
              <a:rPr lang="en-US" altLang="ko-KR" dirty="0">
                <a:solidFill>
                  <a:srgbClr val="FF0000"/>
                </a:solidFill>
              </a:rPr>
              <a:t>recent decompensated HF or permanent AF</a:t>
            </a:r>
          </a:p>
          <a:p>
            <a:r>
              <a:rPr lang="en-US" altLang="ko-KR" dirty="0"/>
              <a:t>Should not be used in NYHA class III or IV or unstable HF, in combination with QT-prolonging drugs or with strong CYP3A4 inhibitors (e.g. verapamil, diltiazem) and in patients with </a:t>
            </a:r>
            <a:r>
              <a:rPr lang="en-US" altLang="ko-KR" dirty="0" err="1"/>
              <a:t>CrCl</a:t>
            </a:r>
            <a:r>
              <a:rPr lang="en-US" altLang="ko-KR" dirty="0"/>
              <a:t> &lt;30 mL/min</a:t>
            </a:r>
          </a:p>
          <a:p>
            <a:r>
              <a:rPr lang="en-US" altLang="ko-KR" dirty="0">
                <a:solidFill>
                  <a:srgbClr val="FF0000"/>
                </a:solidFill>
              </a:rPr>
              <a:t>Concomitant use with dabigatran is contraindicated</a:t>
            </a:r>
          </a:p>
          <a:p>
            <a:r>
              <a:rPr lang="en-US" altLang="ko-KR" dirty="0"/>
              <a:t>Combination with digoxin may </a:t>
            </a:r>
            <a:r>
              <a:rPr lang="en-US" altLang="ko-KR" dirty="0">
                <a:solidFill>
                  <a:srgbClr val="FF0000"/>
                </a:solidFill>
              </a:rPr>
              <a:t>significantly increase digoxin serum concentration</a:t>
            </a:r>
          </a:p>
          <a:p>
            <a:r>
              <a:rPr lang="en-US" altLang="ko-KR" dirty="0"/>
              <a:t>When used with digitalis or beta-blockers their doses should be reduced</a:t>
            </a:r>
          </a:p>
          <a:p>
            <a:r>
              <a:rPr lang="en-US" altLang="ko-KR" dirty="0"/>
              <a:t>Excessive QT prolongation (&gt;500 </a:t>
            </a:r>
            <a:r>
              <a:rPr lang="en-US" altLang="ko-KR" dirty="0" err="1"/>
              <a:t>ms</a:t>
            </a:r>
            <a:r>
              <a:rPr lang="en-US" altLang="ko-KR" dirty="0"/>
              <a:t> or &gt;60 </a:t>
            </a:r>
            <a:r>
              <a:rPr lang="en-US" altLang="ko-KR" dirty="0" err="1"/>
              <a:t>ms</a:t>
            </a:r>
            <a:r>
              <a:rPr lang="en-US" altLang="ko-KR" dirty="0"/>
              <a:t> increase) </a:t>
            </a:r>
            <a:r>
              <a:rPr lang="en-US" altLang="ko-KR" dirty="0">
                <a:sym typeface="Wingdings" panose="05000000000000000000" pitchFamily="2" charset="2"/>
              </a:rPr>
              <a:t> s</a:t>
            </a:r>
            <a:r>
              <a:rPr lang="en-US" altLang="ko-KR" dirty="0"/>
              <a:t>hould be discontinued</a:t>
            </a:r>
          </a:p>
          <a:p>
            <a:r>
              <a:rPr lang="en-US" altLang="ko-KR" dirty="0"/>
              <a:t>A modest increase in serum creatinine is common and reflects drug induced reduction in </a:t>
            </a:r>
            <a:r>
              <a:rPr lang="en-US" altLang="ko-KR" dirty="0" err="1"/>
              <a:t>CrCl</a:t>
            </a:r>
            <a:r>
              <a:rPr lang="en-US" altLang="ko-KR" dirty="0"/>
              <a:t> rather than a decline in renal function</a:t>
            </a:r>
          </a:p>
          <a:p>
            <a:r>
              <a:rPr lang="en-US" altLang="ko-KR" dirty="0"/>
              <a:t>ECG at baseline and after 4 weeks</a:t>
            </a:r>
            <a:endParaRPr lang="ko-KR" altLang="en-US" dirty="0"/>
          </a:p>
          <a:p>
            <a:endParaRPr lang="ko-KR" altLang="en-US" dirty="0"/>
          </a:p>
        </p:txBody>
      </p:sp>
    </p:spTree>
    <p:extLst>
      <p:ext uri="{BB962C8B-B14F-4D97-AF65-F5344CB8AC3E}">
        <p14:creationId xmlns:p14="http://schemas.microsoft.com/office/powerpoint/2010/main" val="124330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18D375B-8D2B-420B-B886-F79737802C70}"/>
              </a:ext>
            </a:extLst>
          </p:cNvPr>
          <p:cNvSpPr>
            <a:spLocks noGrp="1"/>
          </p:cNvSpPr>
          <p:nvPr>
            <p:ph type="title"/>
          </p:nvPr>
        </p:nvSpPr>
        <p:spPr/>
        <p:txBody>
          <a:bodyPr/>
          <a:lstStyle/>
          <a:p>
            <a:r>
              <a:rPr lang="en-US" altLang="ko-KR" dirty="0"/>
              <a:t>CAST (Cardiac Arrythmia </a:t>
            </a:r>
            <a:r>
              <a:rPr lang="en-US" altLang="ko-KR" dirty="0" err="1"/>
              <a:t>Supression</a:t>
            </a:r>
            <a:r>
              <a:rPr lang="en-US" altLang="ko-KR" dirty="0"/>
              <a:t> Trial)</a:t>
            </a:r>
            <a:endParaRPr lang="ko-KR" altLang="en-US" dirty="0"/>
          </a:p>
        </p:txBody>
      </p:sp>
      <p:sp>
        <p:nvSpPr>
          <p:cNvPr id="3" name="내용 개체 틀 2">
            <a:extLst>
              <a:ext uri="{FF2B5EF4-FFF2-40B4-BE49-F238E27FC236}">
                <a16:creationId xmlns:a16="http://schemas.microsoft.com/office/drawing/2014/main" id="{2FEA3ED1-1A45-43B0-8F48-27CDFBD7A1D0}"/>
              </a:ext>
            </a:extLst>
          </p:cNvPr>
          <p:cNvSpPr>
            <a:spLocks noGrp="1"/>
          </p:cNvSpPr>
          <p:nvPr>
            <p:ph idx="1"/>
          </p:nvPr>
        </p:nvSpPr>
        <p:spPr>
          <a:xfrm>
            <a:off x="609600" y="962309"/>
            <a:ext cx="10972800" cy="5118862"/>
          </a:xfrm>
        </p:spPr>
        <p:txBody>
          <a:bodyPr/>
          <a:lstStyle/>
          <a:p>
            <a:r>
              <a:rPr lang="en-US" altLang="ko-KR" dirty="0"/>
              <a:t>Prior MI, frequent PVCs</a:t>
            </a:r>
            <a:endParaRPr lang="ko-KR" altLang="en-US" dirty="0"/>
          </a:p>
        </p:txBody>
      </p:sp>
      <p:pic>
        <p:nvPicPr>
          <p:cNvPr id="5125" name="Picture 5">
            <a:extLst>
              <a:ext uri="{FF2B5EF4-FFF2-40B4-BE49-F238E27FC236}">
                <a16:creationId xmlns:a16="http://schemas.microsoft.com/office/drawing/2014/main" id="{BBB4AA19-9E77-45B8-9749-8C6A0A1F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083187"/>
            <a:ext cx="5794806"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97E75D9-A136-4BF2-88A1-567E84AAA2DC}"/>
              </a:ext>
            </a:extLst>
          </p:cNvPr>
          <p:cNvSpPr txBox="1"/>
          <p:nvPr/>
        </p:nvSpPr>
        <p:spPr>
          <a:xfrm>
            <a:off x="1528764" y="1713855"/>
            <a:ext cx="4714874" cy="369332"/>
          </a:xfrm>
          <a:prstGeom prst="rect">
            <a:avLst/>
          </a:prstGeom>
          <a:noFill/>
        </p:spPr>
        <p:txBody>
          <a:bodyPr wrap="square" rtlCol="0">
            <a:spAutoFit/>
          </a:bodyPr>
          <a:lstStyle/>
          <a:p>
            <a:pPr algn="ctr"/>
            <a:r>
              <a:rPr lang="en-US" altLang="ko-KR" b="1" dirty="0">
                <a:solidFill>
                  <a:srgbClr val="002060"/>
                </a:solidFill>
                <a:latin typeface="Arial" panose="020B0604020202020204" pitchFamily="34" charset="0"/>
                <a:cs typeface="Arial" panose="020B0604020202020204" pitchFamily="34" charset="0"/>
              </a:rPr>
              <a:t>Death or cardiac arrest d/t arrhythmia</a:t>
            </a:r>
            <a:endParaRPr lang="ko-KR" altLang="en-US"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A33787-1D6C-456D-90A2-2EF7C7EFAFC4}"/>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N </a:t>
            </a:r>
            <a:r>
              <a:rPr lang="en-US" altLang="ko-KR" sz="1200" dirty="0" err="1">
                <a:latin typeface="Arial" panose="020B0604020202020204" pitchFamily="34" charset="0"/>
                <a:cs typeface="Arial" panose="020B0604020202020204" pitchFamily="34" charset="0"/>
              </a:rPr>
              <a:t>Engl</a:t>
            </a:r>
            <a:r>
              <a:rPr lang="ko-KR" altLang="en-US" sz="1200" dirty="0">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J</a:t>
            </a:r>
            <a:r>
              <a:rPr lang="ko-KR" altLang="en-US" sz="1200" dirty="0">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Med</a:t>
            </a:r>
            <a:r>
              <a:rPr lang="ko-KR" altLang="en-US" sz="1200" dirty="0">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1991; 324:781-8</a:t>
            </a:r>
            <a:endParaRPr lang="ko-KR" altLang="en-US" sz="1200" dirty="0">
              <a:latin typeface="Arial" panose="020B060402020202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B4B8D0FC-79DD-4A07-B85E-58B15D8AFF0F}"/>
              </a:ext>
            </a:extLst>
          </p:cNvPr>
          <p:cNvSpPr/>
          <p:nvPr/>
        </p:nvSpPr>
        <p:spPr>
          <a:xfrm>
            <a:off x="5153027" y="3204065"/>
            <a:ext cx="1090612" cy="653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0B714D5E-2712-3350-1E45-CE0016BA49F5}"/>
              </a:ext>
            </a:extLst>
          </p:cNvPr>
          <p:cNvSpPr txBox="1"/>
          <p:nvPr/>
        </p:nvSpPr>
        <p:spPr>
          <a:xfrm>
            <a:off x="7425385" y="2798805"/>
            <a:ext cx="4425518" cy="1815882"/>
          </a:xfrm>
          <a:prstGeom prst="rect">
            <a:avLst/>
          </a:prstGeom>
          <a:noFill/>
        </p:spPr>
        <p:txBody>
          <a:bodyPr wrap="square">
            <a:spAutoFit/>
          </a:bodyPr>
          <a:lstStyle/>
          <a:p>
            <a:pPr latinLnBrk="0"/>
            <a:r>
              <a:rPr lang="en" altLang="ko-Kore-KR" sz="2800" i="1" dirty="0">
                <a:effectLst/>
                <a:latin typeface="Helvetica" pitchFamily="2" charset="0"/>
              </a:rPr>
              <a:t>AADs can be </a:t>
            </a:r>
            <a:r>
              <a:rPr lang="en" altLang="ko-Kore-KR" sz="2800" i="1" dirty="0">
                <a:solidFill>
                  <a:srgbClr val="FF0000"/>
                </a:solidFill>
                <a:effectLst/>
                <a:latin typeface="Helvetica" pitchFamily="2" charset="0"/>
              </a:rPr>
              <a:t>potentially dangerous</a:t>
            </a:r>
            <a:r>
              <a:rPr lang="en" altLang="ko-Kore-KR" sz="2800" i="1" dirty="0">
                <a:effectLst/>
                <a:latin typeface="Helvetica" pitchFamily="2" charset="0"/>
              </a:rPr>
              <a:t>, especially in the presence</a:t>
            </a:r>
            <a:r>
              <a:rPr lang="ko-KR" altLang="en-US" sz="2800" dirty="0">
                <a:latin typeface="Helvetica" pitchFamily="2" charset="0"/>
              </a:rPr>
              <a:t> </a:t>
            </a:r>
            <a:r>
              <a:rPr lang="en" altLang="ko-Kore-KR" sz="2800" i="1" dirty="0">
                <a:effectLst/>
                <a:latin typeface="Helvetica" pitchFamily="2" charset="0"/>
              </a:rPr>
              <a:t>of </a:t>
            </a:r>
            <a:r>
              <a:rPr lang="en" altLang="ko-Kore-KR" sz="2800" i="1" dirty="0">
                <a:solidFill>
                  <a:srgbClr val="FF0000"/>
                </a:solidFill>
                <a:effectLst/>
                <a:latin typeface="Helvetica" pitchFamily="2" charset="0"/>
              </a:rPr>
              <a:t>structural heart disease.</a:t>
            </a:r>
            <a:endParaRPr lang="en" altLang="ko-Kore-KR" sz="2800" dirty="0">
              <a:solidFill>
                <a:srgbClr val="FF0000"/>
              </a:solidFill>
              <a:effectLst/>
              <a:latin typeface="Helvetica" pitchFamily="2" charset="0"/>
            </a:endParaRPr>
          </a:p>
        </p:txBody>
      </p:sp>
    </p:spTree>
    <p:extLst>
      <p:ext uri="{BB962C8B-B14F-4D97-AF65-F5344CB8AC3E}">
        <p14:creationId xmlns:p14="http://schemas.microsoft.com/office/powerpoint/2010/main" val="179925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985DF6-19D6-4024-A823-AB54EB191415}"/>
              </a:ext>
            </a:extLst>
          </p:cNvPr>
          <p:cNvSpPr>
            <a:spLocks noGrp="1"/>
          </p:cNvSpPr>
          <p:nvPr>
            <p:ph type="title"/>
          </p:nvPr>
        </p:nvSpPr>
        <p:spPr/>
        <p:txBody>
          <a:bodyPr/>
          <a:lstStyle/>
          <a:p>
            <a:r>
              <a:rPr lang="en-US" altLang="ko-KR" dirty="0"/>
              <a:t>SWORD (Survival With Oral </a:t>
            </a:r>
            <a:r>
              <a:rPr lang="en-US" altLang="ko-KR" i="1" dirty="0"/>
              <a:t>d</a:t>
            </a:r>
            <a:r>
              <a:rPr lang="en-US" altLang="ko-KR" dirty="0"/>
              <a:t>-Sotalol) Trial</a:t>
            </a:r>
            <a:endParaRPr lang="ko-KR" altLang="en-US" dirty="0"/>
          </a:p>
        </p:txBody>
      </p:sp>
      <p:sp>
        <p:nvSpPr>
          <p:cNvPr id="3" name="내용 개체 틀 2">
            <a:extLst>
              <a:ext uri="{FF2B5EF4-FFF2-40B4-BE49-F238E27FC236}">
                <a16:creationId xmlns:a16="http://schemas.microsoft.com/office/drawing/2014/main" id="{87DBD469-46DC-47BB-85C7-87DF2A918414}"/>
              </a:ext>
            </a:extLst>
          </p:cNvPr>
          <p:cNvSpPr>
            <a:spLocks noGrp="1"/>
          </p:cNvSpPr>
          <p:nvPr>
            <p:ph idx="1"/>
          </p:nvPr>
        </p:nvSpPr>
        <p:spPr/>
        <p:txBody>
          <a:bodyPr/>
          <a:lstStyle/>
          <a:p>
            <a:r>
              <a:rPr lang="en-US" altLang="ko-KR" dirty="0"/>
              <a:t>Patients with LVEF&lt;40% and either recent MI or HF d/t remote MI</a:t>
            </a:r>
          </a:p>
          <a:p>
            <a:r>
              <a:rPr lang="en-US" altLang="ko-KR" dirty="0"/>
              <a:t>Sotalol 100~200mg BID vs. Placebo</a:t>
            </a:r>
            <a:endParaRPr lang="ko-KR" altLang="en-US" dirty="0"/>
          </a:p>
        </p:txBody>
      </p:sp>
      <p:pic>
        <p:nvPicPr>
          <p:cNvPr id="7173" name="Picture 5">
            <a:extLst>
              <a:ext uri="{FF2B5EF4-FFF2-40B4-BE49-F238E27FC236}">
                <a16:creationId xmlns:a16="http://schemas.microsoft.com/office/drawing/2014/main" id="{3A2FA88E-5E3F-481A-A862-B8E3453BA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018" y="2335863"/>
            <a:ext cx="5574233" cy="410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8391720-C345-4478-A2DD-5C0F80D55888}"/>
              </a:ext>
            </a:extLst>
          </p:cNvPr>
          <p:cNvSpPr txBox="1"/>
          <p:nvPr/>
        </p:nvSpPr>
        <p:spPr>
          <a:xfrm>
            <a:off x="1177018" y="1966531"/>
            <a:ext cx="1562779" cy="369332"/>
          </a:xfrm>
          <a:prstGeom prst="rect">
            <a:avLst/>
          </a:prstGeom>
          <a:noFill/>
        </p:spPr>
        <p:txBody>
          <a:bodyPr wrap="square" rtlCol="0">
            <a:spAutoFit/>
          </a:bodyPr>
          <a:lstStyle/>
          <a:p>
            <a:pPr algn="ctr"/>
            <a:r>
              <a:rPr lang="en-US" altLang="ko-KR" b="1" dirty="0">
                <a:solidFill>
                  <a:srgbClr val="002060"/>
                </a:solidFill>
                <a:latin typeface="Arial" panose="020B0604020202020204" pitchFamily="34" charset="0"/>
                <a:cs typeface="Arial" panose="020B0604020202020204" pitchFamily="34" charset="0"/>
              </a:rPr>
              <a:t>Mortality</a:t>
            </a:r>
            <a:endParaRPr lang="ko-KR" altLang="en-US" b="1" dirty="0">
              <a:solidFill>
                <a:srgbClr val="002060"/>
              </a:solidFill>
              <a:latin typeface="Arial" panose="020B060402020202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723106DB-F031-4FE6-8072-D00FB94561F9}"/>
              </a:ext>
            </a:extLst>
          </p:cNvPr>
          <p:cNvSpPr/>
          <p:nvPr/>
        </p:nvSpPr>
        <p:spPr>
          <a:xfrm>
            <a:off x="2511426" y="4230292"/>
            <a:ext cx="1562779" cy="240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A1E7B1D5-A41F-416C-B3A2-3747089F7F89}"/>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Lancet 1996; 348: 7–12</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01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1E0F4FE-EE2B-4B51-805F-9980E2B7D621}"/>
              </a:ext>
            </a:extLst>
          </p:cNvPr>
          <p:cNvSpPr>
            <a:spLocks noGrp="1"/>
          </p:cNvSpPr>
          <p:nvPr>
            <p:ph type="title"/>
          </p:nvPr>
        </p:nvSpPr>
        <p:spPr/>
        <p:txBody>
          <a:bodyPr/>
          <a:lstStyle/>
          <a:p>
            <a:r>
              <a:rPr lang="en-US" altLang="ko-KR" dirty="0"/>
              <a:t>Sotalol</a:t>
            </a:r>
            <a:endParaRPr lang="ko-KR" altLang="en-US" dirty="0"/>
          </a:p>
        </p:txBody>
      </p:sp>
      <p:sp>
        <p:nvSpPr>
          <p:cNvPr id="3" name="내용 개체 틀 2">
            <a:extLst>
              <a:ext uri="{FF2B5EF4-FFF2-40B4-BE49-F238E27FC236}">
                <a16:creationId xmlns:a16="http://schemas.microsoft.com/office/drawing/2014/main" id="{9256E068-90BE-422C-A260-09422EF71941}"/>
              </a:ext>
            </a:extLst>
          </p:cNvPr>
          <p:cNvSpPr>
            <a:spLocks noGrp="1"/>
          </p:cNvSpPr>
          <p:nvPr>
            <p:ph idx="1"/>
          </p:nvPr>
        </p:nvSpPr>
        <p:spPr>
          <a:xfrm>
            <a:off x="609600" y="962308"/>
            <a:ext cx="10972800" cy="5367055"/>
          </a:xfrm>
        </p:spPr>
        <p:txBody>
          <a:bodyPr>
            <a:normAutofit lnSpcReduction="10000"/>
          </a:bodyPr>
          <a:lstStyle/>
          <a:p>
            <a:r>
              <a:rPr lang="en-US" altLang="ko-KR" dirty="0"/>
              <a:t>80 – 160 mg BID</a:t>
            </a:r>
          </a:p>
          <a:p>
            <a:pPr lvl="1"/>
            <a:r>
              <a:rPr lang="en-US" altLang="ko-KR" dirty="0"/>
              <a:t>Usually 40-80mg BID in Korea</a:t>
            </a:r>
          </a:p>
          <a:p>
            <a:r>
              <a:rPr lang="en-US" altLang="ko-KR" dirty="0"/>
              <a:t>Only class III effects if dosing &gt;160 mg daily</a:t>
            </a:r>
          </a:p>
          <a:p>
            <a:r>
              <a:rPr lang="en-US" altLang="ko-KR" dirty="0"/>
              <a:t>Considering its safety and efficacy and potential drug alternatives, </a:t>
            </a:r>
            <a:r>
              <a:rPr lang="en-US" altLang="ko-KR" dirty="0">
                <a:solidFill>
                  <a:srgbClr val="FF0000"/>
                </a:solidFill>
              </a:rPr>
              <a:t>sotalol should be used with a caution</a:t>
            </a:r>
          </a:p>
          <a:p>
            <a:r>
              <a:rPr lang="en-US" altLang="ko-KR" dirty="0">
                <a:solidFill>
                  <a:srgbClr val="FF0000"/>
                </a:solidFill>
              </a:rPr>
              <a:t>Should not be used </a:t>
            </a:r>
            <a:r>
              <a:rPr lang="en-US" altLang="ko-KR" dirty="0"/>
              <a:t>in patients with </a:t>
            </a:r>
            <a:r>
              <a:rPr lang="en-US" altLang="ko-KR" dirty="0" err="1">
                <a:solidFill>
                  <a:srgbClr val="FF0000"/>
                </a:solidFill>
              </a:rPr>
              <a:t>HFrEF</a:t>
            </a:r>
            <a:r>
              <a:rPr lang="en-US" altLang="ko-KR" dirty="0">
                <a:solidFill>
                  <a:srgbClr val="FF0000"/>
                </a:solidFill>
              </a:rPr>
              <a:t>, significant LVH, prolonged QT, asthma, hypokalemia, or </a:t>
            </a:r>
            <a:r>
              <a:rPr lang="en-US" altLang="ko-KR" dirty="0" err="1">
                <a:solidFill>
                  <a:srgbClr val="FF0000"/>
                </a:solidFill>
              </a:rPr>
              <a:t>CrCl</a:t>
            </a:r>
            <a:r>
              <a:rPr lang="en-US" altLang="ko-KR" dirty="0">
                <a:solidFill>
                  <a:srgbClr val="FF0000"/>
                </a:solidFill>
              </a:rPr>
              <a:t> &lt;30 mL/min</a:t>
            </a:r>
          </a:p>
          <a:p>
            <a:r>
              <a:rPr lang="en-US" altLang="ko-KR" dirty="0">
                <a:solidFill>
                  <a:srgbClr val="FF0000"/>
                </a:solidFill>
              </a:rPr>
              <a:t>Dose-related </a:t>
            </a:r>
            <a:r>
              <a:rPr lang="en-US" altLang="ko-KR" dirty="0" err="1">
                <a:solidFill>
                  <a:srgbClr val="FF0000"/>
                </a:solidFill>
              </a:rPr>
              <a:t>torsades</a:t>
            </a:r>
            <a:r>
              <a:rPr lang="en-US" altLang="ko-KR" dirty="0">
                <a:solidFill>
                  <a:srgbClr val="FF0000"/>
                </a:solidFill>
              </a:rPr>
              <a:t> de pointes </a:t>
            </a:r>
            <a:r>
              <a:rPr lang="en-US" altLang="ko-KR" dirty="0"/>
              <a:t>may occur in &gt;2% of patients</a:t>
            </a:r>
          </a:p>
          <a:p>
            <a:r>
              <a:rPr lang="en-US" altLang="ko-KR" dirty="0"/>
              <a:t>Excessive QT prolongation (&gt;500 </a:t>
            </a:r>
            <a:r>
              <a:rPr lang="en-US" altLang="ko-KR" dirty="0" err="1"/>
              <a:t>ms</a:t>
            </a:r>
            <a:r>
              <a:rPr lang="en-US" altLang="ko-KR" dirty="0"/>
              <a:t> or &gt;60 </a:t>
            </a:r>
            <a:r>
              <a:rPr lang="en-US" altLang="ko-KR" dirty="0" err="1"/>
              <a:t>ms</a:t>
            </a:r>
            <a:r>
              <a:rPr lang="en-US" altLang="ko-KR" dirty="0"/>
              <a:t> increase) </a:t>
            </a:r>
            <a:r>
              <a:rPr lang="en-US" altLang="ko-KR" dirty="0">
                <a:sym typeface="Wingdings" panose="05000000000000000000" pitchFamily="2" charset="2"/>
              </a:rPr>
              <a:t> should be discontinued</a:t>
            </a:r>
            <a:endParaRPr lang="en-US" altLang="ko-KR" dirty="0"/>
          </a:p>
          <a:p>
            <a:r>
              <a:rPr lang="en-US" altLang="ko-KR" dirty="0"/>
              <a:t>Controversial data on safety</a:t>
            </a:r>
          </a:p>
          <a:p>
            <a:r>
              <a:rPr lang="en-US" altLang="ko-KR" dirty="0"/>
              <a:t>ECG at baseline, after 1 day and after 1 - 2 week</a:t>
            </a:r>
            <a:endParaRPr lang="ko-KR" altLang="en-US" dirty="0"/>
          </a:p>
        </p:txBody>
      </p:sp>
    </p:spTree>
    <p:extLst>
      <p:ext uri="{BB962C8B-B14F-4D97-AF65-F5344CB8AC3E}">
        <p14:creationId xmlns:p14="http://schemas.microsoft.com/office/powerpoint/2010/main" val="222358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541FD1-A3D9-4B8C-BCFE-635430C7DF0C}"/>
              </a:ext>
            </a:extLst>
          </p:cNvPr>
          <p:cNvSpPr>
            <a:spLocks noGrp="1"/>
          </p:cNvSpPr>
          <p:nvPr>
            <p:ph type="title"/>
          </p:nvPr>
        </p:nvSpPr>
        <p:spPr/>
        <p:txBody>
          <a:bodyPr>
            <a:normAutofit/>
          </a:bodyPr>
          <a:lstStyle/>
          <a:p>
            <a:r>
              <a:rPr lang="ko-KR" altLang="en-US" dirty="0" err="1"/>
              <a:t>항부정맥제</a:t>
            </a:r>
            <a:r>
              <a:rPr lang="ko-KR" altLang="en-US" dirty="0"/>
              <a:t> 치료 </a:t>
            </a:r>
            <a:r>
              <a:rPr lang="en-US" altLang="ko-KR" dirty="0"/>
              <a:t>– </a:t>
            </a:r>
            <a:r>
              <a:rPr lang="ko-KR" altLang="en-US" dirty="0"/>
              <a:t>요약</a:t>
            </a:r>
          </a:p>
        </p:txBody>
      </p:sp>
      <p:sp>
        <p:nvSpPr>
          <p:cNvPr id="3" name="내용 개체 틀 2">
            <a:extLst>
              <a:ext uri="{FF2B5EF4-FFF2-40B4-BE49-F238E27FC236}">
                <a16:creationId xmlns:a16="http://schemas.microsoft.com/office/drawing/2014/main" id="{0ADA6815-490F-43BB-9240-E766AD0CF518}"/>
              </a:ext>
            </a:extLst>
          </p:cNvPr>
          <p:cNvSpPr>
            <a:spLocks noGrp="1"/>
          </p:cNvSpPr>
          <p:nvPr>
            <p:ph idx="1"/>
          </p:nvPr>
        </p:nvSpPr>
        <p:spPr/>
        <p:txBody>
          <a:bodyPr/>
          <a:lstStyle/>
          <a:p>
            <a:r>
              <a:rPr lang="ko-KR" altLang="en-US" dirty="0"/>
              <a:t>부정맥 치료의 목적 및 </a:t>
            </a:r>
            <a:r>
              <a:rPr lang="ko-KR" altLang="en-US" dirty="0" err="1"/>
              <a:t>항부정맥제</a:t>
            </a:r>
            <a:r>
              <a:rPr lang="ko-KR" altLang="en-US" dirty="0"/>
              <a:t> 사용 여부 결정</a:t>
            </a:r>
            <a:endParaRPr lang="en-US" altLang="ko-KR" dirty="0"/>
          </a:p>
          <a:p>
            <a:r>
              <a:rPr lang="ko-KR" altLang="en-US" dirty="0"/>
              <a:t>구조적 심장질환 및</a:t>
            </a:r>
            <a:r>
              <a:rPr lang="en-US" altLang="ko-KR" dirty="0"/>
              <a:t> </a:t>
            </a:r>
            <a:r>
              <a:rPr lang="ko-KR" altLang="en-US" dirty="0"/>
              <a:t>심부전 유무 확인</a:t>
            </a:r>
            <a:endParaRPr lang="en-US" altLang="ko-KR" dirty="0"/>
          </a:p>
          <a:p>
            <a:pPr lvl="1"/>
            <a:r>
              <a:rPr lang="en-US" altLang="ko-KR" dirty="0"/>
              <a:t>LV dysfunction, LVH, significant valvular disease, CAD</a:t>
            </a:r>
          </a:p>
          <a:p>
            <a:pPr lvl="1"/>
            <a:r>
              <a:rPr lang="en-US" altLang="ko-KR" dirty="0"/>
              <a:t>Echocardiography,</a:t>
            </a:r>
            <a:r>
              <a:rPr lang="ko-KR" altLang="en-US" dirty="0"/>
              <a:t> </a:t>
            </a:r>
            <a:r>
              <a:rPr lang="en-US" altLang="ko-KR" dirty="0"/>
              <a:t>treadmill test</a:t>
            </a:r>
          </a:p>
          <a:p>
            <a:r>
              <a:rPr lang="ko-KR" altLang="en-US" dirty="0" err="1"/>
              <a:t>항부정맥제</a:t>
            </a:r>
            <a:r>
              <a:rPr lang="ko-KR" altLang="en-US" dirty="0"/>
              <a:t> 선택 </a:t>
            </a:r>
            <a:r>
              <a:rPr lang="en-US" altLang="ko-KR" dirty="0"/>
              <a:t>(</a:t>
            </a:r>
            <a:r>
              <a:rPr lang="ko-KR" altLang="en-US" dirty="0"/>
              <a:t>심방세동의 경우</a:t>
            </a:r>
            <a:r>
              <a:rPr lang="en-US" altLang="ko-KR" dirty="0"/>
              <a:t>)</a:t>
            </a:r>
          </a:p>
          <a:p>
            <a:pPr lvl="1"/>
            <a:r>
              <a:rPr lang="ko-KR" altLang="en-US" dirty="0"/>
              <a:t>안전 </a:t>
            </a:r>
            <a:r>
              <a:rPr lang="en-US" altLang="ko-KR" dirty="0"/>
              <a:t>&gt; </a:t>
            </a:r>
            <a:r>
              <a:rPr lang="ko-KR" altLang="en-US" dirty="0"/>
              <a:t>효과</a:t>
            </a:r>
            <a:endParaRPr lang="en-US" altLang="ko-KR" dirty="0"/>
          </a:p>
          <a:p>
            <a:pPr lvl="1"/>
            <a:r>
              <a:rPr lang="ko-KR" altLang="en-US" dirty="0"/>
              <a:t>구조적 심장질환 </a:t>
            </a:r>
            <a:r>
              <a:rPr lang="en-US" altLang="ko-KR" dirty="0"/>
              <a:t>(-): flecainide,</a:t>
            </a:r>
            <a:r>
              <a:rPr lang="ko-KR" altLang="en-US" dirty="0"/>
              <a:t> </a:t>
            </a:r>
            <a:r>
              <a:rPr lang="en-US" altLang="ko-KR" dirty="0"/>
              <a:t>propafenone,</a:t>
            </a:r>
            <a:r>
              <a:rPr lang="ko-KR" altLang="en-US" dirty="0"/>
              <a:t> </a:t>
            </a:r>
            <a:r>
              <a:rPr lang="en-US" altLang="ko-KR" dirty="0"/>
              <a:t>dronedarone, </a:t>
            </a:r>
            <a:r>
              <a:rPr lang="en-US" altLang="ko-KR" i="1" dirty="0">
                <a:solidFill>
                  <a:schemeClr val="bg2">
                    <a:lumMod val="50000"/>
                  </a:schemeClr>
                </a:solidFill>
              </a:rPr>
              <a:t>sotalol </a:t>
            </a:r>
          </a:p>
          <a:p>
            <a:pPr lvl="1"/>
            <a:r>
              <a:rPr lang="ko-KR" altLang="en-US" dirty="0"/>
              <a:t>구조적 심장질환 </a:t>
            </a:r>
            <a:r>
              <a:rPr lang="en-US" altLang="ko-KR" dirty="0"/>
              <a:t>(CAD, </a:t>
            </a:r>
            <a:r>
              <a:rPr lang="en-US" altLang="ko-KR" dirty="0" err="1"/>
              <a:t>HFpEF</a:t>
            </a:r>
            <a:r>
              <a:rPr lang="en-US" altLang="ko-KR" dirty="0"/>
              <a:t>, significant valvular disease): dronedarone, amiodarone, </a:t>
            </a:r>
            <a:r>
              <a:rPr lang="en-US" altLang="ko-KR" i="1" dirty="0">
                <a:solidFill>
                  <a:schemeClr val="bg2">
                    <a:lumMod val="50000"/>
                  </a:schemeClr>
                </a:solidFill>
              </a:rPr>
              <a:t>sotalol</a:t>
            </a:r>
            <a:endParaRPr lang="en-US" altLang="ko-KR" dirty="0"/>
          </a:p>
          <a:p>
            <a:pPr lvl="1"/>
            <a:r>
              <a:rPr lang="en-US" altLang="ko-KR" dirty="0" err="1"/>
              <a:t>HFrEF</a:t>
            </a:r>
            <a:r>
              <a:rPr lang="ko-KR" altLang="en-US" dirty="0"/>
              <a:t> </a:t>
            </a:r>
            <a:r>
              <a:rPr lang="en-US" altLang="ko-KR" dirty="0"/>
              <a:t>(EF&lt;40%): amiodarone</a:t>
            </a:r>
          </a:p>
          <a:p>
            <a:r>
              <a:rPr lang="ko-KR" altLang="en-US" dirty="0"/>
              <a:t>모니터링</a:t>
            </a:r>
            <a:r>
              <a:rPr lang="en-US" altLang="ko-KR" dirty="0"/>
              <a:t>: ECG (QT, QRS duration), electrolyte, organ toxicity</a:t>
            </a:r>
            <a:endParaRPr lang="ko-KR" altLang="en-US" dirty="0"/>
          </a:p>
        </p:txBody>
      </p:sp>
    </p:spTree>
    <p:extLst>
      <p:ext uri="{BB962C8B-B14F-4D97-AF65-F5344CB8AC3E}">
        <p14:creationId xmlns:p14="http://schemas.microsoft.com/office/powerpoint/2010/main" val="214164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81200" y="2714620"/>
            <a:ext cx="8229600" cy="778098"/>
          </a:xfrm>
        </p:spPr>
        <p:txBody>
          <a:bodyPr/>
          <a:lstStyle/>
          <a:p>
            <a:r>
              <a:rPr lang="ko-KR" altLang="en-US" dirty="0"/>
              <a:t>감사합니다</a:t>
            </a:r>
            <a:r>
              <a:rPr lang="en-US" altLang="ko-KR" dirty="0"/>
              <a:t>.</a:t>
            </a:r>
            <a:endParaRPr lang="ko-KR" altLang="en-US" dirty="0"/>
          </a:p>
        </p:txBody>
      </p:sp>
    </p:spTree>
    <p:extLst>
      <p:ext uri="{BB962C8B-B14F-4D97-AF65-F5344CB8AC3E}">
        <p14:creationId xmlns:p14="http://schemas.microsoft.com/office/powerpoint/2010/main" val="85948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CEB563-7539-8086-CF19-E6CBF1493327}"/>
              </a:ext>
            </a:extLst>
          </p:cNvPr>
          <p:cNvSpPr>
            <a:spLocks noGrp="1"/>
          </p:cNvSpPr>
          <p:nvPr>
            <p:ph type="title"/>
          </p:nvPr>
        </p:nvSpPr>
        <p:spPr/>
        <p:txBody>
          <a:bodyPr>
            <a:normAutofit/>
          </a:bodyPr>
          <a:lstStyle/>
          <a:p>
            <a:r>
              <a:rPr lang="en-US" altLang="ko-KR" dirty="0"/>
              <a:t>Proarrhythmic effects with AADs</a:t>
            </a:r>
            <a:endParaRPr lang="ko-KR" altLang="en-US" dirty="0"/>
          </a:p>
        </p:txBody>
      </p:sp>
      <p:sp>
        <p:nvSpPr>
          <p:cNvPr id="3" name="내용 개체 틀 2">
            <a:extLst>
              <a:ext uri="{FF2B5EF4-FFF2-40B4-BE49-F238E27FC236}">
                <a16:creationId xmlns:a16="http://schemas.microsoft.com/office/drawing/2014/main" id="{AD32AE14-4903-F65F-40A7-E94D9CA476A4}"/>
              </a:ext>
            </a:extLst>
          </p:cNvPr>
          <p:cNvSpPr>
            <a:spLocks noGrp="1"/>
          </p:cNvSpPr>
          <p:nvPr>
            <p:ph idx="1"/>
          </p:nvPr>
        </p:nvSpPr>
        <p:spPr/>
        <p:txBody>
          <a:bodyPr/>
          <a:lstStyle/>
          <a:p>
            <a:endParaRPr lang="ko-KR" altLang="en-US"/>
          </a:p>
        </p:txBody>
      </p:sp>
      <p:pic>
        <p:nvPicPr>
          <p:cNvPr id="2053" name="Picture 5">
            <a:extLst>
              <a:ext uri="{FF2B5EF4-FFF2-40B4-BE49-F238E27FC236}">
                <a16:creationId xmlns:a16="http://schemas.microsoft.com/office/drawing/2014/main" id="{CAE0C6E0-1316-C2C0-5B99-62C0B68D8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299" y="860044"/>
            <a:ext cx="4851401" cy="58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6193856-FB96-0139-1C64-90A967F3A97B}"/>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err="1">
                <a:latin typeface="Arial" panose="020B0604020202020204" pitchFamily="34" charset="0"/>
                <a:cs typeface="Arial" panose="020B0604020202020204" pitchFamily="34" charset="0"/>
              </a:rPr>
              <a:t>Europace</a:t>
            </a:r>
            <a:r>
              <a:rPr lang="en-US" altLang="ko-KR" sz="1200" dirty="0">
                <a:latin typeface="Arial" panose="020B0604020202020204" pitchFamily="34" charset="0"/>
                <a:cs typeface="Arial" panose="020B0604020202020204" pitchFamily="34" charset="0"/>
              </a:rPr>
              <a:t> (2018) 20, 731–732</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98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F07269-9424-D51A-F184-1A300DB4A7DD}"/>
              </a:ext>
            </a:extLst>
          </p:cNvPr>
          <p:cNvSpPr>
            <a:spLocks noGrp="1"/>
          </p:cNvSpPr>
          <p:nvPr>
            <p:ph type="title"/>
          </p:nvPr>
        </p:nvSpPr>
        <p:spPr/>
        <p:txBody>
          <a:bodyPr/>
          <a:lstStyle/>
          <a:p>
            <a:r>
              <a:rPr kumimoji="1" lang="en-US" altLang="ko-KR" dirty="0"/>
              <a:t>Treatment</a:t>
            </a:r>
            <a:r>
              <a:rPr kumimoji="1" lang="ko-KR" altLang="en-US" dirty="0"/>
              <a:t> </a:t>
            </a:r>
            <a:r>
              <a:rPr kumimoji="1" lang="en-US" altLang="ko-KR" dirty="0"/>
              <a:t>of</a:t>
            </a:r>
            <a:r>
              <a:rPr kumimoji="1" lang="ko-KR" altLang="en-US" dirty="0"/>
              <a:t> </a:t>
            </a:r>
            <a:r>
              <a:rPr kumimoji="1" lang="en-US" altLang="ko-KR" dirty="0"/>
              <a:t>arrhythmia with AAD</a:t>
            </a:r>
            <a:endParaRPr kumimoji="1" lang="ko-Kore-KR" altLang="en-US" dirty="0"/>
          </a:p>
        </p:txBody>
      </p:sp>
      <p:sp>
        <p:nvSpPr>
          <p:cNvPr id="3" name="내용 개체 틀 2">
            <a:extLst>
              <a:ext uri="{FF2B5EF4-FFF2-40B4-BE49-F238E27FC236}">
                <a16:creationId xmlns:a16="http://schemas.microsoft.com/office/drawing/2014/main" id="{1198A7DB-29EF-10C8-E4FF-DFA18F8B7950}"/>
              </a:ext>
            </a:extLst>
          </p:cNvPr>
          <p:cNvSpPr>
            <a:spLocks noGrp="1"/>
          </p:cNvSpPr>
          <p:nvPr>
            <p:ph idx="1"/>
          </p:nvPr>
        </p:nvSpPr>
        <p:spPr/>
        <p:txBody>
          <a:bodyPr/>
          <a:lstStyle/>
          <a:p>
            <a:r>
              <a:rPr kumimoji="1" lang="en-US" altLang="ko-KR" dirty="0"/>
              <a:t>Arrhythmia</a:t>
            </a:r>
            <a:r>
              <a:rPr kumimoji="1" lang="ko-KR" altLang="en-US" dirty="0"/>
              <a:t> </a:t>
            </a:r>
            <a:r>
              <a:rPr kumimoji="1" lang="en-US" altLang="ko-KR" dirty="0"/>
              <a:t>as</a:t>
            </a:r>
            <a:r>
              <a:rPr kumimoji="1" lang="ko-KR" altLang="en-US" dirty="0"/>
              <a:t> </a:t>
            </a:r>
            <a:r>
              <a:rPr kumimoji="1" lang="en-US" altLang="ko-KR" dirty="0"/>
              <a:t>a</a:t>
            </a:r>
            <a:r>
              <a:rPr kumimoji="1" lang="ko-KR" altLang="en-US" dirty="0"/>
              <a:t> </a:t>
            </a:r>
            <a:r>
              <a:rPr kumimoji="1" lang="en-US" altLang="ko-KR" dirty="0">
                <a:solidFill>
                  <a:srgbClr val="FF0000"/>
                </a:solidFill>
              </a:rPr>
              <a:t>marker</a:t>
            </a:r>
            <a:r>
              <a:rPr kumimoji="1" lang="ko-KR" altLang="en-US" dirty="0"/>
              <a:t> </a:t>
            </a:r>
            <a:r>
              <a:rPr kumimoji="1" lang="en-US" altLang="ko-KR" dirty="0"/>
              <a:t>of</a:t>
            </a:r>
            <a:r>
              <a:rPr kumimoji="1" lang="ko-KR" altLang="en-US" dirty="0"/>
              <a:t> </a:t>
            </a:r>
            <a:r>
              <a:rPr kumimoji="1" lang="en-US" altLang="ko-KR" dirty="0"/>
              <a:t>disease vs. Arrhythmia</a:t>
            </a:r>
            <a:r>
              <a:rPr kumimoji="1" lang="ko-KR" altLang="en-US" dirty="0"/>
              <a:t> </a:t>
            </a:r>
            <a:r>
              <a:rPr kumimoji="1" lang="en-US" altLang="ko-KR" dirty="0"/>
              <a:t>as</a:t>
            </a:r>
            <a:r>
              <a:rPr kumimoji="1" lang="ko-KR" altLang="en-US" dirty="0"/>
              <a:t> </a:t>
            </a:r>
            <a:r>
              <a:rPr kumimoji="1" lang="en-US" altLang="ko-KR" dirty="0"/>
              <a:t>a</a:t>
            </a:r>
            <a:r>
              <a:rPr kumimoji="1" lang="ko-KR" altLang="en-US" dirty="0"/>
              <a:t> </a:t>
            </a:r>
            <a:r>
              <a:rPr kumimoji="1" lang="en-US" altLang="ko-KR" dirty="0">
                <a:solidFill>
                  <a:srgbClr val="FF0000"/>
                </a:solidFill>
              </a:rPr>
              <a:t>disease</a:t>
            </a:r>
          </a:p>
          <a:p>
            <a:pPr lvl="1"/>
            <a:r>
              <a:rPr kumimoji="1" lang="en-US" altLang="en-US" dirty="0"/>
              <a:t>VF in patient with </a:t>
            </a:r>
            <a:r>
              <a:rPr kumimoji="1" lang="en-US" altLang="en-US" dirty="0" err="1"/>
              <a:t>HFrEF</a:t>
            </a:r>
            <a:r>
              <a:rPr kumimoji="1" lang="en-US" altLang="en-US" dirty="0"/>
              <a:t> vs. PSVT</a:t>
            </a:r>
          </a:p>
          <a:p>
            <a:pPr lvl="1"/>
            <a:endParaRPr kumimoji="1" lang="en-US" altLang="en-US" dirty="0"/>
          </a:p>
          <a:p>
            <a:r>
              <a:rPr kumimoji="1" lang="en-US" altLang="en-US" dirty="0"/>
              <a:t>Antiarrhythmic drugs</a:t>
            </a:r>
          </a:p>
          <a:p>
            <a:pPr lvl="1"/>
            <a:r>
              <a:rPr kumimoji="1" lang="en-US" altLang="en-US" dirty="0"/>
              <a:t>Narrow therapeutic window</a:t>
            </a:r>
          </a:p>
          <a:p>
            <a:pPr lvl="1"/>
            <a:r>
              <a:rPr lang="en-US" altLang="ko-KR" dirty="0"/>
              <a:t>Drug-induced</a:t>
            </a:r>
            <a:r>
              <a:rPr lang="en-US" altLang="ko-KR" dirty="0">
                <a:solidFill>
                  <a:srgbClr val="FF0000"/>
                </a:solidFill>
              </a:rPr>
              <a:t> </a:t>
            </a:r>
            <a:r>
              <a:rPr lang="en-US" altLang="ko-KR" dirty="0" err="1">
                <a:solidFill>
                  <a:srgbClr val="FF0000"/>
                </a:solidFill>
              </a:rPr>
              <a:t>proarrhythmia</a:t>
            </a:r>
            <a:r>
              <a:rPr lang="en-US" altLang="ko-KR" dirty="0">
                <a:solidFill>
                  <a:srgbClr val="FF0000"/>
                </a:solidFill>
              </a:rPr>
              <a:t> </a:t>
            </a:r>
            <a:r>
              <a:rPr lang="en-US" altLang="ko-KR" dirty="0"/>
              <a:t>or</a:t>
            </a:r>
            <a:r>
              <a:rPr lang="en-US" altLang="ko-KR" dirty="0">
                <a:solidFill>
                  <a:srgbClr val="FF0000"/>
                </a:solidFill>
              </a:rPr>
              <a:t> extracardiac side-effects </a:t>
            </a:r>
            <a:r>
              <a:rPr lang="en-US" altLang="ko-KR" dirty="0"/>
              <a:t>are</a:t>
            </a:r>
            <a:r>
              <a:rPr lang="en-US" altLang="ko-KR" dirty="0">
                <a:solidFill>
                  <a:srgbClr val="FF0000"/>
                </a:solidFill>
              </a:rPr>
              <a:t> frequent</a:t>
            </a:r>
            <a:endParaRPr kumimoji="1" lang="en-US" altLang="en-US" dirty="0"/>
          </a:p>
          <a:p>
            <a:pPr lvl="1"/>
            <a:r>
              <a:rPr kumimoji="1" lang="en-US" altLang="en-US" dirty="0"/>
              <a:t>High degree of inter-subject variability</a:t>
            </a:r>
          </a:p>
          <a:p>
            <a:pPr lvl="1"/>
            <a:r>
              <a:rPr kumimoji="1" lang="en-US" altLang="en-US" dirty="0"/>
              <a:t>Some AADs have multiple electrophysiological and pharmacologic effects</a:t>
            </a:r>
          </a:p>
          <a:p>
            <a:pPr lvl="1"/>
            <a:r>
              <a:rPr kumimoji="1" lang="en-US" altLang="en-US" dirty="0"/>
              <a:t>Almost all AADs can reduce cardiac performance</a:t>
            </a:r>
          </a:p>
          <a:p>
            <a:pPr lvl="1"/>
            <a:endParaRPr kumimoji="1" lang="en-US" altLang="en-US" dirty="0"/>
          </a:p>
          <a:p>
            <a:r>
              <a:rPr lang="en-US" altLang="ko-KR" dirty="0">
                <a:solidFill>
                  <a:srgbClr val="FF0000"/>
                </a:solidFill>
              </a:rPr>
              <a:t>Safety rather than efficacy considerations </a:t>
            </a:r>
            <a:r>
              <a:rPr lang="en-US" altLang="ko-KR" dirty="0"/>
              <a:t>should primarily guide the choice of AAD</a:t>
            </a:r>
            <a:endParaRPr lang="ko-KR" altLang="en-US" dirty="0"/>
          </a:p>
        </p:txBody>
      </p:sp>
    </p:spTree>
    <p:extLst>
      <p:ext uri="{BB962C8B-B14F-4D97-AF65-F5344CB8AC3E}">
        <p14:creationId xmlns:p14="http://schemas.microsoft.com/office/powerpoint/2010/main" val="263563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F07269-9424-D51A-F184-1A300DB4A7DD}"/>
              </a:ext>
            </a:extLst>
          </p:cNvPr>
          <p:cNvSpPr>
            <a:spLocks noGrp="1"/>
          </p:cNvSpPr>
          <p:nvPr>
            <p:ph type="title"/>
          </p:nvPr>
        </p:nvSpPr>
        <p:spPr/>
        <p:txBody>
          <a:bodyPr>
            <a:normAutofit/>
          </a:bodyPr>
          <a:lstStyle/>
          <a:p>
            <a:r>
              <a:rPr kumimoji="1" lang="en-US" altLang="ko-KR" dirty="0"/>
              <a:t>AAD: clinical use and clinical decision making</a:t>
            </a:r>
            <a:endParaRPr kumimoji="1" lang="ko-Kore-KR" altLang="en-US" dirty="0"/>
          </a:p>
        </p:txBody>
      </p:sp>
      <p:sp>
        <p:nvSpPr>
          <p:cNvPr id="3" name="내용 개체 틀 2">
            <a:extLst>
              <a:ext uri="{FF2B5EF4-FFF2-40B4-BE49-F238E27FC236}">
                <a16:creationId xmlns:a16="http://schemas.microsoft.com/office/drawing/2014/main" id="{1198A7DB-29EF-10C8-E4FF-DFA18F8B7950}"/>
              </a:ext>
            </a:extLst>
          </p:cNvPr>
          <p:cNvSpPr>
            <a:spLocks noGrp="1"/>
          </p:cNvSpPr>
          <p:nvPr>
            <p:ph idx="1"/>
          </p:nvPr>
        </p:nvSpPr>
        <p:spPr/>
        <p:txBody>
          <a:bodyPr/>
          <a:lstStyle/>
          <a:p>
            <a:endParaRPr kumimoji="1" lang="en-US" altLang="en-US" dirty="0"/>
          </a:p>
        </p:txBody>
      </p:sp>
      <p:pic>
        <p:nvPicPr>
          <p:cNvPr id="4" name="Picture 5">
            <a:extLst>
              <a:ext uri="{FF2B5EF4-FFF2-40B4-BE49-F238E27FC236}">
                <a16:creationId xmlns:a16="http://schemas.microsoft.com/office/drawing/2014/main" id="{F3221B66-17C6-4815-975F-49BADCA3B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444" y="962309"/>
            <a:ext cx="5392639" cy="532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92AE233-74FD-4DE3-B9F6-E5653CA6A913}"/>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err="1">
                <a:latin typeface="Arial" panose="020B0604020202020204" pitchFamily="34" charset="0"/>
                <a:cs typeface="Arial" panose="020B0604020202020204" pitchFamily="34" charset="0"/>
              </a:rPr>
              <a:t>Europace</a:t>
            </a:r>
            <a:r>
              <a:rPr lang="en-US" altLang="ko-KR" sz="1200" dirty="0">
                <a:latin typeface="Arial" panose="020B0604020202020204" pitchFamily="34" charset="0"/>
                <a:cs typeface="Arial" panose="020B0604020202020204" pitchFamily="34" charset="0"/>
              </a:rPr>
              <a:t> (2018) 20, 731–732</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45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10BB26-AB68-4324-8069-F81F8AE26E05}"/>
              </a:ext>
            </a:extLst>
          </p:cNvPr>
          <p:cNvSpPr>
            <a:spLocks noGrp="1"/>
          </p:cNvSpPr>
          <p:nvPr>
            <p:ph type="title"/>
          </p:nvPr>
        </p:nvSpPr>
        <p:spPr/>
        <p:txBody>
          <a:bodyPr/>
          <a:lstStyle/>
          <a:p>
            <a:r>
              <a:rPr lang="en-US" altLang="ko-KR" dirty="0"/>
              <a:t>Singh-Vaughan Williams Classification of AADs</a:t>
            </a:r>
            <a:endParaRPr lang="ko-KR" altLang="en-US" dirty="0"/>
          </a:p>
        </p:txBody>
      </p:sp>
      <p:sp>
        <p:nvSpPr>
          <p:cNvPr id="3" name="내용 개체 틀 2">
            <a:extLst>
              <a:ext uri="{FF2B5EF4-FFF2-40B4-BE49-F238E27FC236}">
                <a16:creationId xmlns:a16="http://schemas.microsoft.com/office/drawing/2014/main" id="{C8FD3000-0A72-4672-AA09-1C0E258DF5A4}"/>
              </a:ext>
            </a:extLst>
          </p:cNvPr>
          <p:cNvSpPr>
            <a:spLocks noGrp="1"/>
          </p:cNvSpPr>
          <p:nvPr>
            <p:ph idx="1"/>
          </p:nvPr>
        </p:nvSpPr>
        <p:spPr>
          <a:xfrm>
            <a:off x="609600" y="962308"/>
            <a:ext cx="10972800" cy="5438491"/>
          </a:xfrm>
        </p:spPr>
        <p:txBody>
          <a:bodyPr>
            <a:normAutofit fontScale="92500" lnSpcReduction="10000"/>
          </a:bodyPr>
          <a:lstStyle/>
          <a:p>
            <a:r>
              <a:rPr lang="en-US" altLang="ko-KR" dirty="0"/>
              <a:t>Class I: </a:t>
            </a:r>
            <a:r>
              <a:rPr lang="en-US" altLang="ko-KR" dirty="0" err="1"/>
              <a:t>I</a:t>
            </a:r>
            <a:r>
              <a:rPr lang="en-US" altLang="ko-KR" baseline="-25000" dirty="0" err="1"/>
              <a:t>Na</a:t>
            </a:r>
            <a:r>
              <a:rPr lang="en-US" altLang="ko-KR" dirty="0"/>
              <a:t> blocker</a:t>
            </a:r>
          </a:p>
          <a:p>
            <a:pPr lvl="1"/>
            <a:r>
              <a:rPr lang="en-US" altLang="ko-KR" dirty="0"/>
              <a:t>Class I</a:t>
            </a:r>
            <a:r>
              <a:rPr lang="en-US" altLang="ko-KR" sz="2800" baseline="-25000" dirty="0"/>
              <a:t>A</a:t>
            </a:r>
            <a:r>
              <a:rPr lang="en-US" altLang="ko-KR" dirty="0"/>
              <a:t> (QT↑): disopyramide, procainamide, quinidine</a:t>
            </a:r>
          </a:p>
          <a:p>
            <a:pPr lvl="1"/>
            <a:r>
              <a:rPr lang="en-US" altLang="ko-KR" dirty="0"/>
              <a:t>Class I</a:t>
            </a:r>
            <a:r>
              <a:rPr lang="en-US" altLang="ko-KR" sz="2800" baseline="-25000" dirty="0"/>
              <a:t>B</a:t>
            </a:r>
            <a:r>
              <a:rPr lang="en-US" altLang="ko-KR" dirty="0"/>
              <a:t> (QT↓): lidocaine, mexiletine</a:t>
            </a:r>
          </a:p>
          <a:p>
            <a:pPr lvl="1"/>
            <a:r>
              <a:rPr lang="en-US" altLang="ko-KR" dirty="0"/>
              <a:t>Class I</a:t>
            </a:r>
            <a:r>
              <a:rPr lang="en-US" altLang="ko-KR" sz="2800" baseline="-25000" dirty="0"/>
              <a:t>C</a:t>
            </a:r>
            <a:r>
              <a:rPr lang="en-US" altLang="ko-KR" dirty="0"/>
              <a:t> (QT~, QRS↑): flecainide, propafenone</a:t>
            </a:r>
          </a:p>
          <a:p>
            <a:r>
              <a:rPr lang="en-US" altLang="ko-KR" dirty="0"/>
              <a:t>Class II: beta-blocker</a:t>
            </a:r>
          </a:p>
          <a:p>
            <a:r>
              <a:rPr lang="en-US" altLang="ko-KR" dirty="0"/>
              <a:t>Class III: I</a:t>
            </a:r>
            <a:r>
              <a:rPr lang="en-US" altLang="ko-KR" baseline="-25000" dirty="0"/>
              <a:t>K</a:t>
            </a:r>
            <a:r>
              <a:rPr lang="en-US" altLang="ko-KR" dirty="0"/>
              <a:t> blocker</a:t>
            </a:r>
          </a:p>
          <a:p>
            <a:pPr lvl="1"/>
            <a:r>
              <a:rPr lang="en-US" altLang="ko-KR" dirty="0"/>
              <a:t>Sotalol, amiodarone, dronedarone</a:t>
            </a:r>
          </a:p>
          <a:p>
            <a:pPr lvl="1"/>
            <a:r>
              <a:rPr lang="en-US" altLang="ko-KR" dirty="0" err="1"/>
              <a:t>Dofetilide</a:t>
            </a:r>
            <a:r>
              <a:rPr lang="en-US" altLang="ko-KR" dirty="0"/>
              <a:t>, </a:t>
            </a:r>
            <a:r>
              <a:rPr lang="en-US" altLang="ko-KR" dirty="0" err="1"/>
              <a:t>ibutilide</a:t>
            </a:r>
            <a:endParaRPr lang="en-US" altLang="ko-KR" dirty="0"/>
          </a:p>
          <a:p>
            <a:pPr lvl="1"/>
            <a:r>
              <a:rPr lang="en-US" altLang="ko-KR" dirty="0"/>
              <a:t>QT↑</a:t>
            </a:r>
          </a:p>
          <a:p>
            <a:r>
              <a:rPr lang="en-US" altLang="ko-KR" dirty="0"/>
              <a:t>Class IV: </a:t>
            </a:r>
            <a:r>
              <a:rPr lang="en-US" altLang="ko-KR" dirty="0" err="1"/>
              <a:t>I</a:t>
            </a:r>
            <a:r>
              <a:rPr lang="en-US" altLang="ko-KR" baseline="-25000" dirty="0" err="1"/>
              <a:t>Ca</a:t>
            </a:r>
            <a:r>
              <a:rPr lang="en-US" altLang="ko-KR" baseline="-25000" dirty="0"/>
              <a:t>-L</a:t>
            </a:r>
            <a:r>
              <a:rPr lang="en-US" altLang="ko-KR" dirty="0"/>
              <a:t> blocker</a:t>
            </a:r>
          </a:p>
          <a:p>
            <a:pPr lvl="1"/>
            <a:r>
              <a:rPr lang="en-US" altLang="ko-KR" dirty="0"/>
              <a:t>Verapamil, diltiazem</a:t>
            </a:r>
          </a:p>
          <a:p>
            <a:r>
              <a:rPr lang="en-US" altLang="ko-KR" dirty="0"/>
              <a:t>Class V</a:t>
            </a:r>
          </a:p>
          <a:p>
            <a:pPr lvl="1"/>
            <a:r>
              <a:rPr lang="en-US" altLang="ko-KR" dirty="0"/>
              <a:t>Adenosine, atropine, digoxin</a:t>
            </a:r>
          </a:p>
          <a:p>
            <a:pPr lvl="1"/>
            <a:r>
              <a:rPr lang="en-US" altLang="ko-KR" dirty="0"/>
              <a:t>Ivabradine</a:t>
            </a:r>
            <a:r>
              <a:rPr lang="en-US" altLang="ko-KR"/>
              <a:t>, vernakalant</a:t>
            </a:r>
            <a:endParaRPr lang="ko-KR" altLang="en-US" dirty="0"/>
          </a:p>
        </p:txBody>
      </p:sp>
      <p:pic>
        <p:nvPicPr>
          <p:cNvPr id="3078" name="Picture 6" descr="Cardiac action potential 1 antiarrhythmic drugs">
            <a:extLst>
              <a:ext uri="{FF2B5EF4-FFF2-40B4-BE49-F238E27FC236}">
                <a16:creationId xmlns:a16="http://schemas.microsoft.com/office/drawing/2014/main" id="{0453E363-3295-4555-9A31-1186C0FA24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222" y="2414588"/>
            <a:ext cx="6004778" cy="44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9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24BB88-6C07-A6A7-82FC-B47C21EDB9AB}"/>
              </a:ext>
            </a:extLst>
          </p:cNvPr>
          <p:cNvSpPr>
            <a:spLocks noGrp="1"/>
          </p:cNvSpPr>
          <p:nvPr>
            <p:ph type="title"/>
          </p:nvPr>
        </p:nvSpPr>
        <p:spPr/>
        <p:txBody>
          <a:bodyPr/>
          <a:lstStyle/>
          <a:p>
            <a:r>
              <a:rPr lang="en-US" altLang="ko-KR" dirty="0"/>
              <a:t>AAD in patients with CKD</a:t>
            </a:r>
            <a:endParaRPr lang="ko-KR" altLang="en-US" dirty="0"/>
          </a:p>
        </p:txBody>
      </p:sp>
      <p:sp>
        <p:nvSpPr>
          <p:cNvPr id="3" name="내용 개체 틀 2">
            <a:extLst>
              <a:ext uri="{FF2B5EF4-FFF2-40B4-BE49-F238E27FC236}">
                <a16:creationId xmlns:a16="http://schemas.microsoft.com/office/drawing/2014/main" id="{5E48729D-0D0C-860B-BFCE-B4531078C4E9}"/>
              </a:ext>
            </a:extLst>
          </p:cNvPr>
          <p:cNvSpPr>
            <a:spLocks noGrp="1"/>
          </p:cNvSpPr>
          <p:nvPr>
            <p:ph idx="1"/>
          </p:nvPr>
        </p:nvSpPr>
        <p:spPr/>
        <p:txBody>
          <a:bodyPr/>
          <a:lstStyle/>
          <a:p>
            <a:r>
              <a:rPr lang="en-US" altLang="ko-KR" dirty="0">
                <a:solidFill>
                  <a:schemeClr val="bg1"/>
                </a:solidFill>
                <a:highlight>
                  <a:srgbClr val="808080"/>
                </a:highlight>
              </a:rPr>
              <a:t>No dosage adjustment</a:t>
            </a:r>
          </a:p>
          <a:p>
            <a:pPr lvl="1"/>
            <a:r>
              <a:rPr lang="en-US" altLang="ko-KR" dirty="0"/>
              <a:t>Lidocaine, mexiletine</a:t>
            </a:r>
          </a:p>
          <a:p>
            <a:pPr lvl="1"/>
            <a:r>
              <a:rPr lang="en-US" altLang="ko-KR" dirty="0"/>
              <a:t>Amiodarone, dronedarone, vernakalant</a:t>
            </a:r>
          </a:p>
          <a:p>
            <a:r>
              <a:rPr lang="en-US" altLang="ko-KR" dirty="0">
                <a:solidFill>
                  <a:srgbClr val="FFFF00"/>
                </a:solidFill>
                <a:highlight>
                  <a:srgbClr val="808080"/>
                </a:highlight>
              </a:rPr>
              <a:t>Use with caution</a:t>
            </a:r>
          </a:p>
          <a:p>
            <a:pPr lvl="1"/>
            <a:r>
              <a:rPr lang="en-US" altLang="ko-KR" dirty="0"/>
              <a:t>Propafenone, diltiazem</a:t>
            </a:r>
          </a:p>
          <a:p>
            <a:r>
              <a:rPr lang="en-US" altLang="ko-KR" dirty="0">
                <a:solidFill>
                  <a:srgbClr val="FFC000"/>
                </a:solidFill>
                <a:highlight>
                  <a:srgbClr val="808080"/>
                </a:highlight>
              </a:rPr>
              <a:t>Dose reduction</a:t>
            </a:r>
          </a:p>
          <a:p>
            <a:pPr lvl="1"/>
            <a:r>
              <a:rPr lang="en-US" altLang="ko-KR" dirty="0"/>
              <a:t>Procainamide, flecainide, verapamil</a:t>
            </a:r>
          </a:p>
          <a:p>
            <a:r>
              <a:rPr lang="en-US" altLang="ko-KR" dirty="0">
                <a:solidFill>
                  <a:srgbClr val="FF0000"/>
                </a:solidFill>
                <a:highlight>
                  <a:srgbClr val="808080"/>
                </a:highlight>
              </a:rPr>
              <a:t>Contraindication in severe renal failure</a:t>
            </a:r>
          </a:p>
          <a:p>
            <a:pPr lvl="1"/>
            <a:r>
              <a:rPr lang="en-US" altLang="ko-KR" dirty="0"/>
              <a:t>Sotalol, quinidine</a:t>
            </a:r>
            <a:endParaRPr lang="ko-KR" altLang="en-US" dirty="0"/>
          </a:p>
        </p:txBody>
      </p:sp>
      <p:sp>
        <p:nvSpPr>
          <p:cNvPr id="4" name="TextBox 3">
            <a:extLst>
              <a:ext uri="{FF2B5EF4-FFF2-40B4-BE49-F238E27FC236}">
                <a16:creationId xmlns:a16="http://schemas.microsoft.com/office/drawing/2014/main" id="{6BCA26D0-F5F2-4C86-8C4B-374ACB442CAD}"/>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err="1">
                <a:latin typeface="Arial" panose="020B0604020202020204" pitchFamily="34" charset="0"/>
                <a:cs typeface="Arial" panose="020B0604020202020204" pitchFamily="34" charset="0"/>
              </a:rPr>
              <a:t>Europace</a:t>
            </a:r>
            <a:r>
              <a:rPr lang="en-US" altLang="ko-KR" sz="1200" dirty="0">
                <a:latin typeface="Arial" panose="020B0604020202020204" pitchFamily="34" charset="0"/>
                <a:cs typeface="Arial" panose="020B0604020202020204" pitchFamily="34" charset="0"/>
              </a:rPr>
              <a:t> (2018) 20, 731–732</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3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7140F6-18E8-B13E-2618-F1FFBDBC582D}"/>
              </a:ext>
            </a:extLst>
          </p:cNvPr>
          <p:cNvSpPr>
            <a:spLocks noGrp="1"/>
          </p:cNvSpPr>
          <p:nvPr>
            <p:ph type="title"/>
          </p:nvPr>
        </p:nvSpPr>
        <p:spPr/>
        <p:txBody>
          <a:bodyPr/>
          <a:lstStyle/>
          <a:p>
            <a:r>
              <a:rPr lang="en-US" altLang="ko-KR" dirty="0"/>
              <a:t>The concept of the ‘vulnerable parameter’</a:t>
            </a:r>
            <a:endParaRPr lang="ko-KR" altLang="en-US" dirty="0"/>
          </a:p>
        </p:txBody>
      </p:sp>
      <p:sp>
        <p:nvSpPr>
          <p:cNvPr id="3" name="내용 개체 틀 2">
            <a:extLst>
              <a:ext uri="{FF2B5EF4-FFF2-40B4-BE49-F238E27FC236}">
                <a16:creationId xmlns:a16="http://schemas.microsoft.com/office/drawing/2014/main" id="{C4728D72-BA9C-ACB2-C0B1-1E6C03420E47}"/>
              </a:ext>
            </a:extLst>
          </p:cNvPr>
          <p:cNvSpPr>
            <a:spLocks noGrp="1"/>
          </p:cNvSpPr>
          <p:nvPr>
            <p:ph idx="1"/>
          </p:nvPr>
        </p:nvSpPr>
        <p:spPr/>
        <p:txBody>
          <a:bodyPr/>
          <a:lstStyle/>
          <a:p>
            <a:endParaRPr lang="ko-KR" altLang="en-US"/>
          </a:p>
        </p:txBody>
      </p:sp>
      <p:pic>
        <p:nvPicPr>
          <p:cNvPr id="1029" name="Picture 5">
            <a:extLst>
              <a:ext uri="{FF2B5EF4-FFF2-40B4-BE49-F238E27FC236}">
                <a16:creationId xmlns:a16="http://schemas.microsoft.com/office/drawing/2014/main" id="{D61404FE-9912-7F72-65E5-394B31B0A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133" y="1182275"/>
            <a:ext cx="7515734" cy="48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2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C700E4-C962-491C-B471-09E9B1E2EAEF}"/>
              </a:ext>
            </a:extLst>
          </p:cNvPr>
          <p:cNvSpPr>
            <a:spLocks noGrp="1"/>
          </p:cNvSpPr>
          <p:nvPr>
            <p:ph type="title"/>
          </p:nvPr>
        </p:nvSpPr>
        <p:spPr/>
        <p:txBody>
          <a:bodyPr>
            <a:noAutofit/>
          </a:bodyPr>
          <a:lstStyle/>
          <a:p>
            <a:r>
              <a:rPr lang="en-US" altLang="ko-KR" dirty="0"/>
              <a:t>Early rhythm control can reduce adverse cardiovascular outcomes</a:t>
            </a:r>
            <a:r>
              <a:rPr lang="ko-KR" altLang="en-US" dirty="0"/>
              <a:t> </a:t>
            </a:r>
            <a:r>
              <a:rPr lang="en-US" altLang="ko-KR" dirty="0"/>
              <a:t>(EAST-AFNET 4)</a:t>
            </a:r>
            <a:endParaRPr lang="ko-KR" altLang="en-US" dirty="0"/>
          </a:p>
        </p:txBody>
      </p:sp>
      <p:sp>
        <p:nvSpPr>
          <p:cNvPr id="3" name="내용 개체 틀 2">
            <a:extLst>
              <a:ext uri="{FF2B5EF4-FFF2-40B4-BE49-F238E27FC236}">
                <a16:creationId xmlns:a16="http://schemas.microsoft.com/office/drawing/2014/main" id="{FE8F8D8B-4E77-4BB3-82F8-8D8AC3289C36}"/>
              </a:ext>
            </a:extLst>
          </p:cNvPr>
          <p:cNvSpPr>
            <a:spLocks noGrp="1"/>
          </p:cNvSpPr>
          <p:nvPr>
            <p:ph idx="1"/>
          </p:nvPr>
        </p:nvSpPr>
        <p:spPr/>
        <p:txBody>
          <a:bodyPr>
            <a:normAutofit/>
          </a:bodyPr>
          <a:lstStyle/>
          <a:p>
            <a:r>
              <a:rPr lang="en-US" altLang="ko-KR" dirty="0"/>
              <a:t>2789 patients with early AF</a:t>
            </a:r>
          </a:p>
          <a:p>
            <a:pPr lvl="1"/>
            <a:r>
              <a:rPr lang="en-US" altLang="ko-KR" dirty="0"/>
              <a:t>Early rhythm control (n=1395) vs. usual care (n=1394)</a:t>
            </a:r>
          </a:p>
          <a:p>
            <a:r>
              <a:rPr lang="en-US" altLang="ko-KR" dirty="0"/>
              <a:t>Early rhythm control: AAD or AF ablation, cardioversion of persistent AF</a:t>
            </a:r>
            <a:endParaRPr lang="ko-KR" altLang="en-US" dirty="0"/>
          </a:p>
        </p:txBody>
      </p:sp>
      <p:sp>
        <p:nvSpPr>
          <p:cNvPr id="4" name="TextBox 3">
            <a:extLst>
              <a:ext uri="{FF2B5EF4-FFF2-40B4-BE49-F238E27FC236}">
                <a16:creationId xmlns:a16="http://schemas.microsoft.com/office/drawing/2014/main" id="{00B43149-E70F-45DE-B79F-354311173FF9}"/>
              </a:ext>
            </a:extLst>
          </p:cNvPr>
          <p:cNvSpPr txBox="1"/>
          <p:nvPr/>
        </p:nvSpPr>
        <p:spPr>
          <a:xfrm>
            <a:off x="5946764" y="6563583"/>
            <a:ext cx="6227818"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N </a:t>
            </a:r>
            <a:r>
              <a:rPr lang="en-US" altLang="ko-KR" sz="1200" dirty="0" err="1">
                <a:latin typeface="Arial" panose="020B0604020202020204" pitchFamily="34" charset="0"/>
                <a:cs typeface="Arial" panose="020B0604020202020204" pitchFamily="34" charset="0"/>
              </a:rPr>
              <a:t>Engl</a:t>
            </a:r>
            <a:r>
              <a:rPr lang="en-US" altLang="ko-KR" sz="1200" dirty="0">
                <a:latin typeface="Arial" panose="020B0604020202020204" pitchFamily="34" charset="0"/>
                <a:cs typeface="Arial" panose="020B0604020202020204" pitchFamily="34" charset="0"/>
              </a:rPr>
              <a:t> J Med 2020;383:1305-16.</a:t>
            </a:r>
            <a:endParaRPr lang="ko-KR" altLang="en-US" sz="1200" dirty="0">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A6998B65-AD91-4A4D-8838-7A1D908B154B}"/>
              </a:ext>
            </a:extLst>
          </p:cNvPr>
          <p:cNvGrpSpPr/>
          <p:nvPr/>
        </p:nvGrpSpPr>
        <p:grpSpPr>
          <a:xfrm>
            <a:off x="980361" y="2950686"/>
            <a:ext cx="10224000" cy="3171799"/>
            <a:chOff x="980361" y="2609446"/>
            <a:chExt cx="10224000" cy="3171799"/>
          </a:xfrm>
        </p:grpSpPr>
        <p:pic>
          <p:nvPicPr>
            <p:cNvPr id="8" name="그림 7" descr="테이블이(가) 표시된 사진&#10;&#10;자동 생성된 설명">
              <a:extLst>
                <a:ext uri="{FF2B5EF4-FFF2-40B4-BE49-F238E27FC236}">
                  <a16:creationId xmlns:a16="http://schemas.microsoft.com/office/drawing/2014/main" id="{991C5CCB-5DAA-4F88-973A-2FD86BC6A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61" y="2609446"/>
              <a:ext cx="10224000" cy="2884425"/>
            </a:xfrm>
            <a:prstGeom prst="rect">
              <a:avLst/>
            </a:prstGeom>
            <a:ln>
              <a:solidFill>
                <a:schemeClr val="tx1"/>
              </a:solidFill>
            </a:ln>
          </p:spPr>
        </p:pic>
        <p:pic>
          <p:nvPicPr>
            <p:cNvPr id="10" name="그림 9">
              <a:extLst>
                <a:ext uri="{FF2B5EF4-FFF2-40B4-BE49-F238E27FC236}">
                  <a16:creationId xmlns:a16="http://schemas.microsoft.com/office/drawing/2014/main" id="{62E09730-297E-4774-9919-7E2A247E1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61" y="5495924"/>
              <a:ext cx="10224000" cy="285321"/>
            </a:xfrm>
            <a:prstGeom prst="rect">
              <a:avLst/>
            </a:prstGeom>
            <a:ln>
              <a:solidFill>
                <a:schemeClr val="tx1"/>
              </a:solidFill>
            </a:ln>
          </p:spPr>
        </p:pic>
      </p:grpSp>
      <p:sp>
        <p:nvSpPr>
          <p:cNvPr id="12" name="직사각형 11">
            <a:extLst>
              <a:ext uri="{FF2B5EF4-FFF2-40B4-BE49-F238E27FC236}">
                <a16:creationId xmlns:a16="http://schemas.microsoft.com/office/drawing/2014/main" id="{833F1571-A4C8-44DC-83DA-49224EABF8A0}"/>
              </a:ext>
            </a:extLst>
          </p:cNvPr>
          <p:cNvSpPr/>
          <p:nvPr/>
        </p:nvSpPr>
        <p:spPr>
          <a:xfrm>
            <a:off x="9490841" y="3327542"/>
            <a:ext cx="1555532" cy="292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F5B9E00F-4FB6-428D-95E6-14CDA8C079CF}"/>
              </a:ext>
            </a:extLst>
          </p:cNvPr>
          <p:cNvSpPr/>
          <p:nvPr/>
        </p:nvSpPr>
        <p:spPr>
          <a:xfrm>
            <a:off x="9490841" y="4301536"/>
            <a:ext cx="1555532" cy="601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5332978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1292</Words>
  <Application>Microsoft Office PowerPoint</Application>
  <PresentationFormat>와이드스크린</PresentationFormat>
  <Paragraphs>160</Paragraphs>
  <Slides>23</Slides>
  <Notes>10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23</vt:i4>
      </vt:variant>
    </vt:vector>
  </HeadingPairs>
  <TitlesOfParts>
    <vt:vector size="29" baseType="lpstr">
      <vt:lpstr>AdvOTb7819099</vt:lpstr>
      <vt:lpstr>맑은 고딕</vt:lpstr>
      <vt:lpstr>Arial</vt:lpstr>
      <vt:lpstr>Helvetica</vt:lpstr>
      <vt:lpstr>Wingdings</vt:lpstr>
      <vt:lpstr>Office 테마</vt:lpstr>
      <vt:lpstr>Antiarrhythmic Drugs</vt:lpstr>
      <vt:lpstr>CAST (Cardiac Arrythmia Supression Trial)</vt:lpstr>
      <vt:lpstr>Proarrhythmic effects with AADs</vt:lpstr>
      <vt:lpstr>Treatment of arrhythmia with AAD</vt:lpstr>
      <vt:lpstr>AAD: clinical use and clinical decision making</vt:lpstr>
      <vt:lpstr>Singh-Vaughan Williams Classification of AADs</vt:lpstr>
      <vt:lpstr>AAD in patients with CKD</vt:lpstr>
      <vt:lpstr>The concept of the ‘vulnerable parameter’</vt:lpstr>
      <vt:lpstr>Early rhythm control can reduce adverse cardiovascular outcomes (EAST-AFNET 4)</vt:lpstr>
      <vt:lpstr>Rhythm Control Strategy in EAST-AFNET 4</vt:lpstr>
      <vt:lpstr>Long-term rhythm control therapy</vt:lpstr>
      <vt:lpstr>Recommendations for long-term AADs</vt:lpstr>
      <vt:lpstr>Class IC vs. III, From the TREAT-AF Study</vt:lpstr>
      <vt:lpstr>Flecainide</vt:lpstr>
      <vt:lpstr>Propafenone</vt:lpstr>
      <vt:lpstr>Atrial flutter 1:1 AV conduction Wide QRS d/t use-dependency</vt:lpstr>
      <vt:lpstr>Amiodarone</vt:lpstr>
      <vt:lpstr>RCTs: Dronedarone vs. Placebo</vt:lpstr>
      <vt:lpstr>Dronedarone</vt:lpstr>
      <vt:lpstr>SWORD (Survival With Oral d-Sotalol) Trial</vt:lpstr>
      <vt:lpstr>Sotalol</vt:lpstr>
      <vt:lpstr>항부정맥제 치료 – 요약</vt:lpstr>
      <vt:lpstr>감사합니다.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임우현</dc:creator>
  <cp:lastModifiedBy>임 우현</cp:lastModifiedBy>
  <cp:revision>108</cp:revision>
  <dcterms:created xsi:type="dcterms:W3CDTF">2017-04-04T06:29:05Z</dcterms:created>
  <dcterms:modified xsi:type="dcterms:W3CDTF">2022-10-20T15:04:22Z</dcterms:modified>
</cp:coreProperties>
</file>